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3" r:id="rId6"/>
    <p:sldId id="261" r:id="rId7"/>
    <p:sldId id="260" r:id="rId8"/>
    <p:sldId id="262" r:id="rId9"/>
    <p:sldId id="267" r:id="rId10"/>
    <p:sldId id="264" r:id="rId11"/>
    <p:sldId id="266" r:id="rId12"/>
    <p:sldId id="268" r:id="rId13"/>
    <p:sldId id="269" r:id="rId14"/>
    <p:sldId id="271" r:id="rId15"/>
    <p:sldId id="272" r:id="rId16"/>
    <p:sldId id="270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25" d="100"/>
          <a:sy n="125" d="100"/>
        </p:scale>
        <p:origin x="-4176" y="-9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E8F2-FB68-48E1-8F4F-5A4218372D9A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9660-FE28-4F3E-B86E-54BCF062A4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1855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E8F2-FB68-48E1-8F4F-5A4218372D9A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9660-FE28-4F3E-B86E-54BCF062A4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254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E8F2-FB68-48E1-8F4F-5A4218372D9A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9660-FE28-4F3E-B86E-54BCF062A4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4459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E8F2-FB68-48E1-8F4F-5A4218372D9A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9660-FE28-4F3E-B86E-54BCF062A4D8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0836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E8F2-FB68-48E1-8F4F-5A4218372D9A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9660-FE28-4F3E-B86E-54BCF062A4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4319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E8F2-FB68-48E1-8F4F-5A4218372D9A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9660-FE28-4F3E-B86E-54BCF062A4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6310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E8F2-FB68-48E1-8F4F-5A4218372D9A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9660-FE28-4F3E-B86E-54BCF062A4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7807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E8F2-FB68-48E1-8F4F-5A4218372D9A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9660-FE28-4F3E-B86E-54BCF062A4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4505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E8F2-FB68-48E1-8F4F-5A4218372D9A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9660-FE28-4F3E-B86E-54BCF062A4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3363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E8F2-FB68-48E1-8F4F-5A4218372D9A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9660-FE28-4F3E-B86E-54BCF062A4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942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E8F2-FB68-48E1-8F4F-5A4218372D9A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9660-FE28-4F3E-B86E-54BCF062A4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2420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E8F2-FB68-48E1-8F4F-5A4218372D9A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9660-FE28-4F3E-B86E-54BCF062A4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9956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E8F2-FB68-48E1-8F4F-5A4218372D9A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9660-FE28-4F3E-B86E-54BCF062A4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9177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E8F2-FB68-48E1-8F4F-5A4218372D9A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9660-FE28-4F3E-B86E-54BCF062A4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9846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E8F2-FB68-48E1-8F4F-5A4218372D9A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9660-FE28-4F3E-B86E-54BCF062A4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2643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E8F2-FB68-48E1-8F4F-5A4218372D9A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9660-FE28-4F3E-B86E-54BCF062A4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87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E8F2-FB68-48E1-8F4F-5A4218372D9A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99660-FE28-4F3E-B86E-54BCF062A4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4650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3E0E8F2-FB68-48E1-8F4F-5A4218372D9A}" type="datetimeFigureOut">
              <a:rPr lang="es-ES" smtClean="0"/>
              <a:t>31/10/2013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A199660-FE28-4F3E-B86E-54BCF062A4D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94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81143" y="2691685"/>
            <a:ext cx="8512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Caracterización de zeolitas mediante espectroscopia infrarroja (IR) </a:t>
            </a:r>
            <a:endParaRPr lang="es-ES" sz="3600" b="1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357611" y="115909"/>
            <a:ext cx="694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Postgrado de Ingeniería Química. Universidad Central de Venezuela</a:t>
            </a:r>
            <a:endParaRPr lang="es-E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357611" y="485241"/>
            <a:ext cx="694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Producción y manejo de catalizadores</a:t>
            </a:r>
            <a:endParaRPr lang="es-E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68310" y="6227073"/>
            <a:ext cx="694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Presentado por: Adriana García</a:t>
            </a:r>
            <a:endParaRPr lang="es-E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136" y="1777382"/>
            <a:ext cx="4938188" cy="3011685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04724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75772" y="167747"/>
            <a:ext cx="985233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Caracterización de zeolitas mediante IR</a:t>
            </a:r>
            <a:endParaRPr lang="es-ES" sz="2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148754" y="902038"/>
            <a:ext cx="9852338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Porcentaje de aluminio en la estructura</a:t>
            </a:r>
            <a:endParaRPr lang="es-ES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374067" y="1646566"/>
            <a:ext cx="3200400" cy="3657600"/>
            <a:chOff x="624" y="960"/>
            <a:chExt cx="1872" cy="2085"/>
          </a:xfrm>
        </p:grpSpPr>
        <p:pic>
          <p:nvPicPr>
            <p:cNvPr id="5" name="Picture 3" descr="Figura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17" b="6270"/>
            <a:stretch>
              <a:fillRect/>
            </a:stretch>
          </p:blipFill>
          <p:spPr bwMode="auto">
            <a:xfrm>
              <a:off x="624" y="960"/>
              <a:ext cx="1864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Figura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49" t="92683" r="24390"/>
            <a:stretch>
              <a:fillRect/>
            </a:stretch>
          </p:blipFill>
          <p:spPr bwMode="auto">
            <a:xfrm>
              <a:off x="624" y="2880"/>
              <a:ext cx="187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3726872" y="1722766"/>
            <a:ext cx="3200400" cy="3581400"/>
            <a:chOff x="3360" y="1104"/>
            <a:chExt cx="1918" cy="2229"/>
          </a:xfrm>
        </p:grpSpPr>
        <p:pic>
          <p:nvPicPr>
            <p:cNvPr id="8" name="Picture 4" descr="Figura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44" r="-1413" b="4933"/>
            <a:stretch>
              <a:fillRect/>
            </a:stretch>
          </p:blipFill>
          <p:spPr bwMode="auto">
            <a:xfrm>
              <a:off x="3360" y="1104"/>
              <a:ext cx="1918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Figura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49" t="92683" r="24390"/>
            <a:stretch>
              <a:fillRect/>
            </a:stretch>
          </p:blipFill>
          <p:spPr bwMode="auto">
            <a:xfrm>
              <a:off x="3360" y="3168"/>
              <a:ext cx="187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-609600" y="5536797"/>
            <a:ext cx="78885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VE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Zeolitas </a:t>
            </a:r>
            <a:r>
              <a:rPr lang="es-VE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X y </a:t>
            </a:r>
            <a:r>
              <a:rPr lang="es-VE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</a:t>
            </a:r>
            <a:endParaRPr lang="es-VE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8" t="34748" r="27217" b="30909"/>
          <a:stretch/>
        </p:blipFill>
        <p:spPr>
          <a:xfrm rot="10800000">
            <a:off x="7278977" y="1302148"/>
            <a:ext cx="4572975" cy="5015525"/>
          </a:xfrm>
          <a:prstGeom prst="rect">
            <a:avLst/>
          </a:prstGeom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073237" y="5913341"/>
            <a:ext cx="78885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VE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Zeolitas A</a:t>
            </a:r>
            <a:endParaRPr lang="es-VE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86598" y="6581001"/>
            <a:ext cx="5788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Tomado de: </a:t>
            </a:r>
            <a:r>
              <a:rPr lang="es-ES" sz="1200" dirty="0" err="1" smtClean="0"/>
              <a:t>Gianneto</a:t>
            </a:r>
            <a:r>
              <a:rPr lang="es-ES" sz="1200" dirty="0" smtClean="0"/>
              <a:t>, Montes y Rodríguez 2000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68848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75772" y="167747"/>
            <a:ext cx="985233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Caracterización de zeolitas mediante IR</a:t>
            </a:r>
            <a:endParaRPr lang="es-ES" sz="2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148754" y="902038"/>
            <a:ext cx="9852338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Grupos OH</a:t>
            </a:r>
            <a:endParaRPr lang="es-E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86" y="1341464"/>
            <a:ext cx="3963572" cy="450478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328" y="752522"/>
            <a:ext cx="7055763" cy="583120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43" y="5927227"/>
            <a:ext cx="43053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87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75772" y="167747"/>
            <a:ext cx="985233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Caracterización de zeolitas mediante IR</a:t>
            </a:r>
            <a:endParaRPr lang="es-ES" sz="2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148754" y="902038"/>
            <a:ext cx="9852338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Determinación de acidez</a:t>
            </a:r>
            <a:endParaRPr lang="es-ES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694" y="1086704"/>
            <a:ext cx="3576140" cy="2272607"/>
          </a:xfrm>
          <a:prstGeom prst="rect">
            <a:avLst/>
          </a:prstGeom>
        </p:spPr>
      </p:pic>
      <p:sp>
        <p:nvSpPr>
          <p:cNvPr id="5" name="Line 4"/>
          <p:cNvSpPr>
            <a:spLocks noChangeShapeType="1"/>
          </p:cNvSpPr>
          <p:nvPr/>
        </p:nvSpPr>
        <p:spPr bwMode="auto">
          <a:xfrm flipH="1">
            <a:off x="3801199" y="4715165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585299" y="4354803"/>
            <a:ext cx="0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6753949" y="4281778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7041286" y="4281778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7185749" y="4138903"/>
            <a:ext cx="0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3658324" y="5650203"/>
            <a:ext cx="0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5529986" y="5016790"/>
            <a:ext cx="1588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945661" y="5939128"/>
            <a:ext cx="288925" cy="21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H="1">
            <a:off x="3802786" y="601056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3153499" y="6083590"/>
            <a:ext cx="2174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6465024" y="4354803"/>
            <a:ext cx="0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3659911" y="4800890"/>
            <a:ext cx="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3513861" y="6155028"/>
            <a:ext cx="0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H="1">
            <a:off x="5961786" y="4715165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>
            <a:off x="6465024" y="4859628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 flipV="1">
            <a:off x="5745886" y="5578765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 flipH="1">
            <a:off x="5314086" y="6012153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>
            <a:off x="5745886" y="6155028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3" name="AutoShape 22"/>
          <p:cNvSpPr>
            <a:spLocks noChangeArrowheads="1"/>
          </p:cNvSpPr>
          <p:nvPr/>
        </p:nvSpPr>
        <p:spPr bwMode="auto">
          <a:xfrm>
            <a:off x="5172799" y="5161253"/>
            <a:ext cx="287337" cy="215900"/>
          </a:xfrm>
          <a:prstGeom prst="triangle">
            <a:avLst>
              <a:gd name="adj" fmla="val 47514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/>
          </a:p>
        </p:txBody>
      </p:sp>
      <p:sp>
        <p:nvSpPr>
          <p:cNvPr id="24" name="AutoShape 23"/>
          <p:cNvSpPr>
            <a:spLocks noChangeArrowheads="1"/>
          </p:cNvSpPr>
          <p:nvPr/>
        </p:nvSpPr>
        <p:spPr bwMode="auto">
          <a:xfrm>
            <a:off x="4448899" y="4427828"/>
            <a:ext cx="792162" cy="647700"/>
          </a:xfrm>
          <a:prstGeom prst="hexagon">
            <a:avLst>
              <a:gd name="adj" fmla="val 30576"/>
              <a:gd name="vf" fmla="val 115470"/>
            </a:avLst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/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593361" y="4570703"/>
            <a:ext cx="433388" cy="360362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/>
          </a:p>
        </p:txBody>
      </p:sp>
      <p:sp>
        <p:nvSpPr>
          <p:cNvPr id="26" name="AutoShape 25"/>
          <p:cNvSpPr>
            <a:spLocks noChangeArrowheads="1"/>
          </p:cNvSpPr>
          <p:nvPr/>
        </p:nvSpPr>
        <p:spPr bwMode="auto">
          <a:xfrm>
            <a:off x="7401649" y="4427828"/>
            <a:ext cx="792162" cy="647700"/>
          </a:xfrm>
          <a:prstGeom prst="hexagon">
            <a:avLst>
              <a:gd name="adj" fmla="val 30576"/>
              <a:gd name="vf" fmla="val 115470"/>
            </a:avLst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/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7544524" y="4570703"/>
            <a:ext cx="434975" cy="360362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/>
          </a:p>
        </p:txBody>
      </p:sp>
      <p:sp>
        <p:nvSpPr>
          <p:cNvPr id="28" name="AutoShape 27"/>
          <p:cNvSpPr>
            <a:spLocks noChangeArrowheads="1"/>
          </p:cNvSpPr>
          <p:nvPr/>
        </p:nvSpPr>
        <p:spPr bwMode="auto">
          <a:xfrm>
            <a:off x="7782649" y="5704178"/>
            <a:ext cx="914400" cy="647700"/>
          </a:xfrm>
          <a:prstGeom prst="hexagon">
            <a:avLst>
              <a:gd name="adj" fmla="val 35294"/>
              <a:gd name="vf" fmla="val 115470"/>
            </a:avLst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/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7998549" y="5848640"/>
            <a:ext cx="504825" cy="360363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/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>
            <a:off x="7257186" y="4858040"/>
            <a:ext cx="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1" name="Text Box 30"/>
          <p:cNvSpPr txBox="1">
            <a:spLocks noChangeArrowheads="1"/>
          </p:cNvSpPr>
          <p:nvPr/>
        </p:nvSpPr>
        <p:spPr bwMode="auto">
          <a:xfrm>
            <a:off x="3080474" y="3662653"/>
            <a:ext cx="5907087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_tradnl" sz="2400" i="1">
                <a:latin typeface="Times New Roman" panose="02020603050405020304" pitchFamily="18" charset="0"/>
              </a:rPr>
              <a:t> sitio</a:t>
            </a:r>
            <a:r>
              <a:rPr lang="es-ES_tradnl" sz="2400" i="1"/>
              <a:t> </a:t>
            </a:r>
            <a:r>
              <a:rPr lang="es-ES_tradnl" sz="2400" i="1">
                <a:latin typeface="Times New Roman" panose="02020603050405020304" pitchFamily="18" charset="0"/>
              </a:rPr>
              <a:t>Lewis    </a:t>
            </a:r>
            <a:r>
              <a:rPr lang="es-ES_tradnl" sz="2400" b="0"/>
              <a:t>                      </a:t>
            </a:r>
            <a:r>
              <a:rPr lang="es-ES_tradnl" sz="2400" i="1">
                <a:latin typeface="Times New Roman" panose="02020603050405020304" pitchFamily="18" charset="0"/>
              </a:rPr>
              <a:t>sitio Brönsted</a:t>
            </a:r>
            <a:r>
              <a:rPr lang="es-ES_tradnl" sz="1800" b="0"/>
              <a:t>                                         </a:t>
            </a:r>
          </a:p>
          <a:p>
            <a:pPr eaLnBrk="1" hangingPunct="1">
              <a:spcBef>
                <a:spcPct val="50000"/>
              </a:spcBef>
            </a:pPr>
            <a:endParaRPr lang="es-ES_tradnl" sz="1800" b="0"/>
          </a:p>
          <a:p>
            <a:pPr eaLnBrk="1" hangingPunct="1"/>
            <a:r>
              <a:rPr lang="es-ES_tradnl" sz="2800">
                <a:latin typeface="Times New Roman" panose="02020603050405020304" pitchFamily="18" charset="0"/>
              </a:rPr>
              <a:t>– Al   </a:t>
            </a:r>
            <a:r>
              <a:rPr lang="es-ES_tradnl" sz="2800">
                <a:solidFill>
                  <a:srgbClr val="0033CC"/>
                </a:solidFill>
                <a:latin typeface="Times New Roman" panose="02020603050405020304" pitchFamily="18" charset="0"/>
              </a:rPr>
              <a:t>:N</a:t>
            </a:r>
            <a:r>
              <a:rPr lang="es-ES_tradnl" sz="2800">
                <a:latin typeface="Times New Roman" panose="02020603050405020304" pitchFamily="18" charset="0"/>
              </a:rPr>
              <a:t>                     Al-O </a:t>
            </a:r>
            <a:r>
              <a:rPr lang="es-ES_tradnl" sz="2800">
                <a:solidFill>
                  <a:srgbClr val="0033CC"/>
                </a:solidFill>
                <a:latin typeface="Times New Roman" panose="02020603050405020304" pitchFamily="18" charset="0"/>
              </a:rPr>
              <a:t>N</a:t>
            </a:r>
          </a:p>
          <a:p>
            <a:pPr eaLnBrk="1" hangingPunct="1"/>
            <a:r>
              <a:rPr lang="es-ES_tradnl" sz="2800">
                <a:latin typeface="Times New Roman" panose="02020603050405020304" pitchFamily="18" charset="0"/>
              </a:rPr>
              <a:t>                                            H </a:t>
            </a:r>
          </a:p>
          <a:p>
            <a:pPr eaLnBrk="1" hangingPunct="1"/>
            <a:r>
              <a:rPr lang="es-ES_tradnl" sz="2800">
                <a:latin typeface="Times New Roman" panose="02020603050405020304" pitchFamily="18" charset="0"/>
              </a:rPr>
              <a:t>                                               </a:t>
            </a:r>
          </a:p>
          <a:p>
            <a:pPr eaLnBrk="1" hangingPunct="1"/>
            <a:r>
              <a:rPr lang="es-ES_tradnl" sz="2800">
                <a:latin typeface="Times New Roman" panose="02020603050405020304" pitchFamily="18" charset="0"/>
              </a:rPr>
              <a:t>   Al                     Al-OH    +  </a:t>
            </a:r>
            <a:r>
              <a:rPr lang="es-ES_tradnl" sz="2800">
                <a:solidFill>
                  <a:srgbClr val="0033CC"/>
                </a:solidFill>
                <a:latin typeface="Times New Roman" panose="02020603050405020304" pitchFamily="18" charset="0"/>
              </a:rPr>
              <a:t>:N</a:t>
            </a:r>
            <a:endParaRPr lang="es-MX" sz="280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1570761" y="5086640"/>
            <a:ext cx="19224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_tradnl" sz="2800">
                <a:latin typeface="Times New Roman" panose="02020603050405020304" pitchFamily="18" charset="0"/>
              </a:rPr>
              <a:t>250-450º C </a:t>
            </a:r>
            <a:endParaRPr lang="es-MX" sz="2800">
              <a:latin typeface="Times New Roman" panose="02020603050405020304" pitchFamily="18" charset="0"/>
            </a:endParaRP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1497736" y="4873915"/>
            <a:ext cx="1944688" cy="9366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/>
          </a:p>
        </p:txBody>
      </p:sp>
      <p:sp>
        <p:nvSpPr>
          <p:cNvPr id="34" name="Text Box 33"/>
          <p:cNvSpPr txBox="1">
            <a:spLocks noChangeArrowheads="1"/>
          </p:cNvSpPr>
          <p:nvPr/>
        </p:nvSpPr>
        <p:spPr bwMode="auto">
          <a:xfrm>
            <a:off x="8195399" y="4199228"/>
            <a:ext cx="2146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_tradnl" sz="2400"/>
              <a:t>Quimisorción</a:t>
            </a:r>
            <a:endParaRPr lang="es-MX" sz="2400"/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8627199" y="5999453"/>
            <a:ext cx="167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_tradnl" sz="2400"/>
              <a:t>Desorción</a:t>
            </a:r>
            <a:endParaRPr lang="es-MX" sz="2400"/>
          </a:p>
        </p:txBody>
      </p:sp>
      <p:sp>
        <p:nvSpPr>
          <p:cNvPr id="36" name="AutoShape 35"/>
          <p:cNvSpPr>
            <a:spLocks/>
          </p:cNvSpPr>
          <p:nvPr/>
        </p:nvSpPr>
        <p:spPr bwMode="auto">
          <a:xfrm rot="16200000">
            <a:off x="4664799" y="4442115"/>
            <a:ext cx="431800" cy="4032250"/>
          </a:xfrm>
          <a:prstGeom prst="leftBrace">
            <a:avLst>
              <a:gd name="adj1" fmla="val 106352"/>
              <a:gd name="adj2" fmla="val 47551"/>
            </a:avLst>
          </a:pr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s-ES" sz="1800" b="0">
              <a:solidFill>
                <a:schemeClr val="hlink"/>
              </a:solidFill>
              <a:latin typeface="Garamond" panose="02020404030301010803" pitchFamily="18" charset="0"/>
            </a:endParaRPr>
          </a:p>
        </p:txBody>
      </p:sp>
      <p:sp>
        <p:nvSpPr>
          <p:cNvPr id="37" name="AutoShape 37"/>
          <p:cNvSpPr>
            <a:spLocks noChangeArrowheads="1"/>
          </p:cNvSpPr>
          <p:nvPr/>
        </p:nvSpPr>
        <p:spPr bwMode="auto">
          <a:xfrm rot="5400000">
            <a:off x="8624817" y="5089022"/>
            <a:ext cx="1368425" cy="50323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314 h 21600"/>
              <a:gd name="T14" fmla="*/ 19232 w 21600"/>
              <a:gd name="T15" fmla="*/ 1628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939" y="0"/>
                </a:moveTo>
                <a:lnTo>
                  <a:pt x="16939" y="5314"/>
                </a:lnTo>
                <a:lnTo>
                  <a:pt x="3375" y="5314"/>
                </a:lnTo>
                <a:lnTo>
                  <a:pt x="3375" y="16286"/>
                </a:lnTo>
                <a:lnTo>
                  <a:pt x="16939" y="16286"/>
                </a:lnTo>
                <a:lnTo>
                  <a:pt x="1693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314"/>
                </a:moveTo>
                <a:lnTo>
                  <a:pt x="1350" y="16286"/>
                </a:lnTo>
                <a:lnTo>
                  <a:pt x="2700" y="16286"/>
                </a:lnTo>
                <a:lnTo>
                  <a:pt x="2700" y="5314"/>
                </a:lnTo>
                <a:close/>
              </a:path>
              <a:path w="21600" h="21600">
                <a:moveTo>
                  <a:pt x="0" y="5314"/>
                </a:moveTo>
                <a:lnTo>
                  <a:pt x="0" y="16286"/>
                </a:lnTo>
                <a:lnTo>
                  <a:pt x="675" y="16286"/>
                </a:lnTo>
                <a:lnTo>
                  <a:pt x="675" y="5314"/>
                </a:lnTo>
                <a:close/>
              </a:path>
            </a:pathLst>
          </a:custGeom>
          <a:gradFill rotWithShape="1">
            <a:gsLst>
              <a:gs pos="0">
                <a:schemeClr val="bg2"/>
              </a:gs>
              <a:gs pos="100000">
                <a:srgbClr val="0033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441687" y="1546225"/>
            <a:ext cx="77597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_tradnl" sz="2200" dirty="0" err="1"/>
              <a:t>Termodesorción</a:t>
            </a:r>
            <a:r>
              <a:rPr lang="es-ES_tradnl" sz="2200" dirty="0"/>
              <a:t> de piridina por IR: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s-ES_tradnl" sz="2200" dirty="0"/>
              <a:t> vacío (10</a:t>
            </a:r>
            <a:r>
              <a:rPr lang="es-ES_tradnl" sz="2200" baseline="30000" dirty="0"/>
              <a:t>-5</a:t>
            </a:r>
            <a:r>
              <a:rPr lang="es-ES_tradnl" sz="2200" dirty="0"/>
              <a:t> torr) a 200ºC durante 1 hora.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s-ES_tradnl" sz="2200" dirty="0"/>
              <a:t> adsorción de piridina (30 torr) a temperatura ambiente.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s-ES_tradnl" sz="2200" dirty="0"/>
              <a:t> desorción de piridina de 200ºC a 450ºC.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s-ES_tradnl" sz="2200" dirty="0"/>
              <a:t> toma de espectro a cada temperatura de desorción. </a:t>
            </a:r>
            <a:endParaRPr lang="es-MX" sz="2200" dirty="0"/>
          </a:p>
        </p:txBody>
      </p:sp>
    </p:spTree>
    <p:extLst>
      <p:ext uri="{BB962C8B-B14F-4D97-AF65-F5344CB8AC3E}">
        <p14:creationId xmlns:p14="http://schemas.microsoft.com/office/powerpoint/2010/main" val="179831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 rot="5400000">
            <a:off x="3186907" y="1142206"/>
            <a:ext cx="698500" cy="376237"/>
          </a:xfrm>
          <a:prstGeom prst="flowChartTerminator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2339975" y="3933825"/>
            <a:ext cx="2519363" cy="1366838"/>
          </a:xfrm>
          <a:prstGeom prst="flowChartMagneticDrum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 rot="5400000">
            <a:off x="3059907" y="3501231"/>
            <a:ext cx="1008062" cy="720725"/>
          </a:xfrm>
          <a:prstGeom prst="flowChartMagneticDrum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203575" y="3717925"/>
            <a:ext cx="720725" cy="287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/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3348038" y="4365625"/>
            <a:ext cx="431800" cy="863600"/>
          </a:xfrm>
          <a:prstGeom prst="ellipse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4140200" y="4076700"/>
            <a:ext cx="647700" cy="108108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419475" y="1557338"/>
            <a:ext cx="287338" cy="19446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3419475" y="1557338"/>
            <a:ext cx="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V="1">
            <a:off x="3706813" y="1557338"/>
            <a:ext cx="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3203575" y="4005263"/>
            <a:ext cx="720725" cy="360362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/>
          </a:p>
        </p:txBody>
      </p:sp>
      <p:sp>
        <p:nvSpPr>
          <p:cNvPr id="12" name="Arc 12"/>
          <p:cNvSpPr>
            <a:spLocks/>
          </p:cNvSpPr>
          <p:nvPr/>
        </p:nvSpPr>
        <p:spPr bwMode="auto">
          <a:xfrm rot="14256046">
            <a:off x="2228056" y="4104482"/>
            <a:ext cx="1173163" cy="946150"/>
          </a:xfrm>
          <a:custGeom>
            <a:avLst/>
            <a:gdLst>
              <a:gd name="T0" fmla="*/ 0 w 28792"/>
              <a:gd name="T1" fmla="*/ 2147483647 h 21600"/>
              <a:gd name="T2" fmla="*/ 2147483647 w 28792"/>
              <a:gd name="T3" fmla="*/ 2147483647 h 21600"/>
              <a:gd name="T4" fmla="*/ 2147483647 w 28792"/>
              <a:gd name="T5" fmla="*/ 2147483647 h 21600"/>
              <a:gd name="T6" fmla="*/ 0 60000 65536"/>
              <a:gd name="T7" fmla="*/ 0 60000 65536"/>
              <a:gd name="T8" fmla="*/ 0 60000 65536"/>
              <a:gd name="T9" fmla="*/ 0 w 28792"/>
              <a:gd name="T10" fmla="*/ 0 h 21600"/>
              <a:gd name="T11" fmla="*/ 28792 w 2879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792" h="21600" fill="none" extrusionOk="0">
                <a:moveTo>
                  <a:pt x="-1" y="1413"/>
                </a:moveTo>
                <a:cubicBezTo>
                  <a:pt x="2454" y="479"/>
                  <a:pt x="5059" y="-1"/>
                  <a:pt x="7686" y="0"/>
                </a:cubicBezTo>
                <a:cubicBezTo>
                  <a:pt x="17846" y="0"/>
                  <a:pt x="26632" y="7080"/>
                  <a:pt x="28792" y="17008"/>
                </a:cubicBezTo>
              </a:path>
              <a:path w="28792" h="21600" stroke="0" extrusionOk="0">
                <a:moveTo>
                  <a:pt x="-1" y="1413"/>
                </a:moveTo>
                <a:cubicBezTo>
                  <a:pt x="2454" y="479"/>
                  <a:pt x="5059" y="-1"/>
                  <a:pt x="7686" y="0"/>
                </a:cubicBezTo>
                <a:cubicBezTo>
                  <a:pt x="17846" y="0"/>
                  <a:pt x="26632" y="7080"/>
                  <a:pt x="28792" y="17008"/>
                </a:cubicBezTo>
                <a:lnTo>
                  <a:pt x="7686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 rot="16200000">
            <a:off x="3419475" y="1268413"/>
            <a:ext cx="287338" cy="576262"/>
          </a:xfrm>
          <a:prstGeom prst="flowChartCollate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V="1">
            <a:off x="3059113" y="1628775"/>
            <a:ext cx="0" cy="2305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2916238" y="1700213"/>
            <a:ext cx="142875" cy="2305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V="1">
            <a:off x="2916238" y="1628775"/>
            <a:ext cx="0" cy="2305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7" name="AutoShape 17"/>
          <p:cNvSpPr>
            <a:spLocks noChangeArrowheads="1"/>
          </p:cNvSpPr>
          <p:nvPr/>
        </p:nvSpPr>
        <p:spPr bwMode="auto">
          <a:xfrm>
            <a:off x="2844800" y="2133600"/>
            <a:ext cx="287338" cy="287338"/>
          </a:xfrm>
          <a:prstGeom prst="flowChartSummingJunction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 flipV="1">
            <a:off x="4138613" y="1628775"/>
            <a:ext cx="0" cy="2305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3995738" y="1700213"/>
            <a:ext cx="142875" cy="2305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flipV="1">
            <a:off x="3995738" y="1628775"/>
            <a:ext cx="0" cy="2305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1" name="AutoShape 21"/>
          <p:cNvSpPr>
            <a:spLocks noChangeArrowheads="1"/>
          </p:cNvSpPr>
          <p:nvPr/>
        </p:nvSpPr>
        <p:spPr bwMode="auto">
          <a:xfrm>
            <a:off x="3924300" y="2133600"/>
            <a:ext cx="287338" cy="287338"/>
          </a:xfrm>
          <a:prstGeom prst="flowChartSummingJunction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3203575" y="3933825"/>
            <a:ext cx="0" cy="1366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>
            <a:off x="3924300" y="3933825"/>
            <a:ext cx="0" cy="1366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5148263" y="2373313"/>
            <a:ext cx="2540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sz="2400"/>
              <a:t>Celda IR </a:t>
            </a:r>
          </a:p>
          <a:p>
            <a:pPr algn="ctr" eaLnBrk="1" hangingPunct="1"/>
            <a:r>
              <a:rPr lang="es-ES_tradnl" sz="2400"/>
              <a:t>“Porta muestra”</a:t>
            </a:r>
          </a:p>
          <a:p>
            <a:pPr algn="ctr" eaLnBrk="1" hangingPunct="1"/>
            <a:endParaRPr lang="es-MX" sz="2400"/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755650" y="4724400"/>
            <a:ext cx="1008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6" name="Line 27"/>
          <p:cNvSpPr>
            <a:spLocks noChangeShapeType="1"/>
          </p:cNvSpPr>
          <p:nvPr/>
        </p:nvSpPr>
        <p:spPr bwMode="auto">
          <a:xfrm>
            <a:off x="827088" y="4941888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>
            <a:off x="827088" y="4508500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8" name="Line 29"/>
          <p:cNvSpPr>
            <a:spLocks noChangeShapeType="1"/>
          </p:cNvSpPr>
          <p:nvPr/>
        </p:nvSpPr>
        <p:spPr bwMode="auto">
          <a:xfrm flipH="1" flipV="1">
            <a:off x="3563938" y="4941888"/>
            <a:ext cx="720725" cy="719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9" name="Text Box 30"/>
          <p:cNvSpPr txBox="1">
            <a:spLocks noChangeArrowheads="1"/>
          </p:cNvSpPr>
          <p:nvPr/>
        </p:nvSpPr>
        <p:spPr bwMode="auto">
          <a:xfrm>
            <a:off x="4408488" y="5583238"/>
            <a:ext cx="28336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_tradnl"/>
              <a:t>Pastilla de catalizador</a:t>
            </a:r>
            <a:endParaRPr lang="es-MX"/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735013" y="3640138"/>
            <a:ext cx="13985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_tradnl"/>
              <a:t>Radiación</a:t>
            </a:r>
          </a:p>
          <a:p>
            <a:pPr eaLnBrk="1" hangingPunct="1"/>
            <a:r>
              <a:rPr lang="es-ES_tradnl"/>
              <a:t>IR</a:t>
            </a:r>
            <a:endParaRPr lang="es-MX"/>
          </a:p>
        </p:txBody>
      </p:sp>
      <p:sp>
        <p:nvSpPr>
          <p:cNvPr id="31" name="Line 32"/>
          <p:cNvSpPr>
            <a:spLocks noChangeShapeType="1"/>
          </p:cNvSpPr>
          <p:nvPr/>
        </p:nvSpPr>
        <p:spPr bwMode="auto">
          <a:xfrm>
            <a:off x="2987675" y="127000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2" name="Line 33"/>
          <p:cNvSpPr>
            <a:spLocks noChangeShapeType="1"/>
          </p:cNvSpPr>
          <p:nvPr/>
        </p:nvSpPr>
        <p:spPr bwMode="auto">
          <a:xfrm flipV="1">
            <a:off x="4067175" y="119697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3" name="Line 34"/>
          <p:cNvSpPr>
            <a:spLocks noChangeShapeType="1"/>
          </p:cNvSpPr>
          <p:nvPr/>
        </p:nvSpPr>
        <p:spPr bwMode="auto">
          <a:xfrm flipH="1">
            <a:off x="4500563" y="4076700"/>
            <a:ext cx="1223962" cy="43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4" name="Text Box 35"/>
          <p:cNvSpPr txBox="1">
            <a:spLocks noChangeArrowheads="1"/>
          </p:cNvSpPr>
          <p:nvPr/>
        </p:nvSpPr>
        <p:spPr bwMode="auto">
          <a:xfrm>
            <a:off x="5703888" y="3783013"/>
            <a:ext cx="21828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_tradnl"/>
              <a:t>Ventana de CaF</a:t>
            </a:r>
            <a:r>
              <a:rPr lang="es-ES_tradnl" baseline="-25000"/>
              <a:t>2</a:t>
            </a:r>
            <a:endParaRPr lang="es-MX" baseline="-25000"/>
          </a:p>
        </p:txBody>
      </p:sp>
      <p:sp>
        <p:nvSpPr>
          <p:cNvPr id="35" name="CuadroTexto 34"/>
          <p:cNvSpPr txBox="1"/>
          <p:nvPr/>
        </p:nvSpPr>
        <p:spPr>
          <a:xfrm>
            <a:off x="321043" y="6247159"/>
            <a:ext cx="6414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Tomado de : Romero T., </a:t>
            </a:r>
            <a:r>
              <a:rPr lang="es-ES" sz="1400" dirty="0" err="1" smtClean="0"/>
              <a:t>sf</a:t>
            </a:r>
            <a:r>
              <a:rPr lang="es-ES" sz="1400" dirty="0" smtClean="0"/>
              <a:t>. Clases de Diseño y Caracterización de catalizadores. </a:t>
            </a:r>
            <a:endParaRPr lang="es-ES" sz="1400" dirty="0"/>
          </a:p>
        </p:txBody>
      </p:sp>
      <p:sp>
        <p:nvSpPr>
          <p:cNvPr id="36" name="CuadroTexto 35"/>
          <p:cNvSpPr txBox="1"/>
          <p:nvPr/>
        </p:nvSpPr>
        <p:spPr>
          <a:xfrm>
            <a:off x="2762094" y="461715"/>
            <a:ext cx="985233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Esquema de la celda</a:t>
            </a:r>
            <a:endParaRPr lang="es-ES" sz="2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6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548390"/>
            <a:ext cx="9144793" cy="576121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21043" y="6247159"/>
            <a:ext cx="6414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Tomado de : Romero T., </a:t>
            </a:r>
            <a:r>
              <a:rPr lang="es-ES" sz="1400" dirty="0" err="1" smtClean="0"/>
              <a:t>sf</a:t>
            </a:r>
            <a:r>
              <a:rPr lang="es-ES" sz="1400" dirty="0" smtClean="0"/>
              <a:t>. Clases de Diseño y Caracterización de catalizadores. </a:t>
            </a:r>
            <a:endParaRPr lang="es-ES" sz="1400" dirty="0"/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3253798" y="181677"/>
            <a:ext cx="3889375" cy="366713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VE" sz="1600" b="1">
                <a:solidFill>
                  <a:srgbClr val="0000FF"/>
                </a:solidFill>
              </a:rPr>
              <a:t>1545 cm</a:t>
            </a:r>
            <a:r>
              <a:rPr lang="es-VE" sz="1600" b="1">
                <a:solidFill>
                  <a:srgbClr val="0000FF"/>
                </a:solidFill>
                <a:cs typeface="Arial" panose="020B0604020202020204" pitchFamily="34" charset="0"/>
              </a:rPr>
              <a:t>ˉ</a:t>
            </a:r>
            <a:r>
              <a:rPr lang="es-VE" b="1">
                <a:solidFill>
                  <a:srgbClr val="0000FF"/>
                </a:solidFill>
                <a:cs typeface="Arial" panose="020B0604020202020204" pitchFamily="34" charset="0"/>
              </a:rPr>
              <a:t>¹</a:t>
            </a:r>
            <a:r>
              <a:rPr lang="es-VE" sz="1600" b="1">
                <a:solidFill>
                  <a:srgbClr val="0000FF"/>
                </a:solidFill>
                <a:cs typeface="Arial" panose="020B0604020202020204" pitchFamily="34" charset="0"/>
              </a:rPr>
              <a:t>     sitios ácidos de Brönsted</a:t>
            </a:r>
          </a:p>
        </p:txBody>
      </p:sp>
    </p:spTree>
    <p:extLst>
      <p:ext uri="{BB962C8B-B14F-4D97-AF65-F5344CB8AC3E}">
        <p14:creationId xmlns:p14="http://schemas.microsoft.com/office/powerpoint/2010/main" val="294441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29" y="3461635"/>
            <a:ext cx="3816350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131" y="3496560"/>
            <a:ext cx="4278313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093944" y="4172181"/>
            <a:ext cx="201706" cy="4034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3957535" y="4600339"/>
            <a:ext cx="201706" cy="5244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644105" y="6239760"/>
            <a:ext cx="7559675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s-VE" dirty="0" smtClean="0">
                <a:latin typeface="Times New Roman" panose="02020603050405020304" pitchFamily="18" charset="0"/>
              </a:rPr>
              <a:t>La </a:t>
            </a:r>
            <a:r>
              <a:rPr lang="es-VE" dirty="0">
                <a:latin typeface="Times New Roman" panose="02020603050405020304" pitchFamily="18" charset="0"/>
              </a:rPr>
              <a:t>zeolita Beta </a:t>
            </a:r>
            <a:r>
              <a:rPr lang="es-VE" dirty="0" err="1">
                <a:latin typeface="Times New Roman" panose="02020603050405020304" pitchFamily="18" charset="0"/>
              </a:rPr>
              <a:t>desaluminada</a:t>
            </a:r>
            <a:r>
              <a:rPr lang="es-VE" dirty="0">
                <a:latin typeface="Times New Roman" panose="02020603050405020304" pitchFamily="18" charset="0"/>
              </a:rPr>
              <a:t> presenta una acidez </a:t>
            </a:r>
            <a:r>
              <a:rPr lang="es-VE" dirty="0" err="1">
                <a:latin typeface="Times New Roman" panose="02020603050405020304" pitchFamily="18" charset="0"/>
              </a:rPr>
              <a:t>Brönsted</a:t>
            </a:r>
            <a:r>
              <a:rPr lang="es-VE" dirty="0">
                <a:latin typeface="Times New Roman" panose="02020603050405020304" pitchFamily="18" charset="0"/>
              </a:rPr>
              <a:t> intermedia con 56 % de sitios fuertes.</a:t>
            </a:r>
          </a:p>
          <a:p>
            <a:pPr algn="just" eaLnBrk="1" hangingPunct="1">
              <a:spcBef>
                <a:spcPct val="50000"/>
              </a:spcBef>
            </a:pPr>
            <a:r>
              <a:rPr lang="es-VE" dirty="0">
                <a:latin typeface="Times New Roman" panose="02020603050405020304" pitchFamily="18" charset="0"/>
              </a:rPr>
              <a:t> </a:t>
            </a:r>
            <a:endParaRPr lang="es-ES" dirty="0">
              <a:latin typeface="Times New Roman" panose="020206030504050203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04532" y="6349691"/>
            <a:ext cx="189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López C M, 2006.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39216" r="9460" b="30196"/>
          <a:stretch/>
        </p:blipFill>
        <p:spPr>
          <a:xfrm rot="10800000">
            <a:off x="4876979" y="531574"/>
            <a:ext cx="6420676" cy="307247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30315" y="1568809"/>
            <a:ext cx="589362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Determinación de la acidez empleando coeficientes de extinción </a:t>
            </a:r>
            <a:endParaRPr lang="es-ES" sz="2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75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54494" y="2839695"/>
            <a:ext cx="9852338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6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Gracias por su atención</a:t>
            </a:r>
            <a:endParaRPr lang="es-ES" sz="6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41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efinition of infrared spectroscop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7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.directindustry.es/images_di/photo-g/espectrometro-ft-ir-57234-24863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61" y="1283436"/>
            <a:ext cx="3875513" cy="277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erkin Elmer Frontier FT-IR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1954" y="1403797"/>
            <a:ext cx="6490707" cy="3812146"/>
          </a:xfrm>
          <a:prstGeom prst="rect">
            <a:avLst/>
          </a:prstGeom>
        </p:spPr>
      </p:pic>
      <p:pic>
        <p:nvPicPr>
          <p:cNvPr id="2050" name="Picture 2" descr="https://encrypted-tbn0.gstatic.com/images?q=tbn:ANd9GcRjgnlcu2Ey96Aq70lmPVBnoGmSetBdX3slpTG7d8rDrGo0YC9tQ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42" y="4125283"/>
            <a:ext cx="493395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287888" y="558741"/>
            <a:ext cx="851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 Cómo funciona el equipo?</a:t>
            </a:r>
            <a:endParaRPr lang="es-ES" sz="2400" b="1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547032" y="5753880"/>
            <a:ext cx="3181082" cy="270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http://www.youtube.com/watch?v=H0pQnwyz6aU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3872" y="1283436"/>
            <a:ext cx="5673521" cy="423622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96000" y="1403797"/>
            <a:ext cx="4240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Pastilla con </a:t>
            </a:r>
            <a:r>
              <a:rPr lang="es-ES" b="1" spc="50" dirty="0" err="1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KBr</a:t>
            </a:r>
            <a:endParaRPr lang="es-ES" b="1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88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204" y="1424459"/>
            <a:ext cx="4799125" cy="4670681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768317" y="1557269"/>
            <a:ext cx="5495925" cy="2066925"/>
            <a:chOff x="476048" y="3835744"/>
            <a:chExt cx="5495925" cy="2066925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048" y="3835744"/>
              <a:ext cx="5495925" cy="2066925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1468191" y="5303507"/>
              <a:ext cx="133940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400" dirty="0" smtClean="0"/>
                <a:t>Haz de infrarrojo</a:t>
              </a:r>
              <a:endParaRPr lang="es-ES" sz="1400" dirty="0"/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3134344" y="5326426"/>
              <a:ext cx="74935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dirty="0" smtClean="0"/>
                <a:t>Cristal ATR</a:t>
              </a:r>
              <a:endParaRPr lang="es-ES" sz="1400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3224010" y="3835744"/>
              <a:ext cx="205632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dirty="0" smtClean="0"/>
                <a:t>Muestra en contacto con la onda evanescente</a:t>
              </a:r>
              <a:endParaRPr lang="es-ES" sz="1400" dirty="0"/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4267466" y="4823039"/>
              <a:ext cx="136469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dirty="0" smtClean="0"/>
                <a:t>Hacia detector</a:t>
              </a:r>
              <a:endParaRPr lang="es-ES" sz="1400" dirty="0"/>
            </a:p>
          </p:txBody>
        </p:sp>
      </p:grpSp>
      <p:sp>
        <p:nvSpPr>
          <p:cNvPr id="10" name="CuadroTexto 9"/>
          <p:cNvSpPr txBox="1"/>
          <p:nvPr/>
        </p:nvSpPr>
        <p:spPr>
          <a:xfrm>
            <a:off x="2575772" y="167747"/>
            <a:ext cx="985233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Reflactancia</a:t>
            </a:r>
            <a:r>
              <a:rPr lang="es-E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total atenuada </a:t>
            </a:r>
            <a:r>
              <a:rPr lang="es-ES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(ATR </a:t>
            </a:r>
            <a:r>
              <a:rPr lang="es-ES" sz="2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Attenuated</a:t>
            </a:r>
            <a:r>
              <a:rPr lang="es-ES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Total </a:t>
            </a:r>
            <a:r>
              <a:rPr lang="es-ES" sz="2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Reflectance</a:t>
            </a:r>
            <a:r>
              <a:rPr lang="es-ES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s-ES" sz="2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5280" y="4700153"/>
            <a:ext cx="2135961" cy="166320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/>
          <a:srcRect l="10883" t="30126" r="12185" b="15261"/>
          <a:stretch/>
        </p:blipFill>
        <p:spPr>
          <a:xfrm>
            <a:off x="9759400" y="1028386"/>
            <a:ext cx="1742270" cy="185219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228" y="3720043"/>
            <a:ext cx="4572000" cy="2705100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180304" y="6462288"/>
            <a:ext cx="12011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/>
              <a:t>Zahra</a:t>
            </a:r>
            <a:r>
              <a:rPr lang="es-ES" sz="1200" dirty="0"/>
              <a:t> </a:t>
            </a:r>
            <a:r>
              <a:rPr lang="es-ES" sz="1200" dirty="0" err="1"/>
              <a:t>Monsef</a:t>
            </a:r>
            <a:r>
              <a:rPr lang="es-ES" sz="1200" dirty="0"/>
              <a:t> </a:t>
            </a:r>
            <a:r>
              <a:rPr lang="es-ES" sz="1200" dirty="0" err="1"/>
              <a:t>Khoshhesab</a:t>
            </a:r>
            <a:r>
              <a:rPr lang="es-ES" sz="1200" dirty="0"/>
              <a:t>: </a:t>
            </a:r>
            <a:r>
              <a:rPr lang="es-ES" sz="1200" i="1" dirty="0" err="1"/>
              <a:t>Reflectance</a:t>
            </a:r>
            <a:r>
              <a:rPr lang="es-ES" sz="1200" i="1" dirty="0"/>
              <a:t> IR </a:t>
            </a:r>
            <a:r>
              <a:rPr lang="es-ES" sz="1200" i="1" dirty="0" err="1"/>
              <a:t>Spectroscopy</a:t>
            </a:r>
            <a:r>
              <a:rPr lang="es-ES" sz="1200" dirty="0"/>
              <a:t>, en </a:t>
            </a:r>
            <a:r>
              <a:rPr lang="es-ES" sz="1200" dirty="0" err="1"/>
              <a:t>Infrared</a:t>
            </a:r>
            <a:r>
              <a:rPr lang="es-ES" sz="1200" dirty="0"/>
              <a:t> </a:t>
            </a:r>
            <a:r>
              <a:rPr lang="es-ES" sz="1200" dirty="0" err="1"/>
              <a:t>Spectroscopy</a:t>
            </a:r>
            <a:r>
              <a:rPr lang="es-ES" sz="1200" dirty="0"/>
              <a:t> – </a:t>
            </a:r>
            <a:r>
              <a:rPr lang="es-ES" sz="1200" dirty="0" err="1"/>
              <a:t>Materials</a:t>
            </a:r>
            <a:r>
              <a:rPr lang="es-ES" sz="1200" dirty="0"/>
              <a:t> </a:t>
            </a:r>
            <a:r>
              <a:rPr lang="es-ES" sz="1200" dirty="0" err="1"/>
              <a:t>Science</a:t>
            </a:r>
            <a:r>
              <a:rPr lang="es-ES" sz="1200" dirty="0"/>
              <a:t>, </a:t>
            </a:r>
            <a:r>
              <a:rPr lang="es-ES" sz="1200" dirty="0" err="1"/>
              <a:t>Engineering</a:t>
            </a:r>
            <a:r>
              <a:rPr lang="es-ES" sz="1200" dirty="0"/>
              <a:t> and </a:t>
            </a:r>
            <a:r>
              <a:rPr lang="es-ES" sz="1200" dirty="0" err="1"/>
              <a:t>Technology</a:t>
            </a:r>
            <a:r>
              <a:rPr lang="es-ES" sz="1200" dirty="0"/>
              <a:t>, capítulo 11, editado por </a:t>
            </a:r>
            <a:r>
              <a:rPr lang="es-ES" sz="1200" dirty="0" err="1"/>
              <a:t>Theophile</a:t>
            </a:r>
            <a:r>
              <a:rPr lang="es-ES" sz="1200" dirty="0"/>
              <a:t> </a:t>
            </a:r>
            <a:r>
              <a:rPr lang="es-ES" sz="1200" dirty="0" err="1"/>
              <a:t>Theophanides</a:t>
            </a:r>
            <a:r>
              <a:rPr lang="es-ES" sz="1200" dirty="0"/>
              <a:t>. </a:t>
            </a:r>
            <a:r>
              <a:rPr lang="es-ES" sz="1200" dirty="0" err="1"/>
              <a:t>InTech</a:t>
            </a:r>
            <a:r>
              <a:rPr lang="es-ES" sz="1200" dirty="0"/>
              <a:t>, 2012 (ISBN: 978-953-51-0537-4</a:t>
            </a:r>
            <a:r>
              <a:rPr lang="es-ES" sz="1200" dirty="0" smtClean="0"/>
              <a:t>,)</a:t>
            </a:r>
            <a:endParaRPr lang="es-ES" sz="1200" dirty="0">
              <a:effectLst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920228" y="1164204"/>
            <a:ext cx="40614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/>
              <a:t>D</a:t>
            </a:r>
            <a:r>
              <a:rPr lang="es-ES" sz="1400" dirty="0" smtClean="0"/>
              <a:t>iamante</a:t>
            </a:r>
            <a:r>
              <a:rPr lang="es-ES" sz="1400" dirty="0"/>
              <a:t>, </a:t>
            </a:r>
            <a:r>
              <a:rPr lang="es-ES" sz="1400" dirty="0" smtClean="0"/>
              <a:t>seleniuro </a:t>
            </a:r>
            <a:r>
              <a:rPr lang="es-ES" sz="1400" dirty="0"/>
              <a:t>de zinc (</a:t>
            </a:r>
            <a:r>
              <a:rPr lang="es-ES" sz="1400" dirty="0" err="1"/>
              <a:t>ZnSe</a:t>
            </a:r>
            <a:r>
              <a:rPr lang="es-ES" sz="1400" dirty="0"/>
              <a:t>) </a:t>
            </a:r>
            <a:r>
              <a:rPr lang="es-ES" sz="1400" dirty="0" smtClean="0"/>
              <a:t>o </a:t>
            </a:r>
            <a:r>
              <a:rPr lang="es-ES" sz="1400" dirty="0"/>
              <a:t>el germanio </a:t>
            </a:r>
          </a:p>
        </p:txBody>
      </p:sp>
      <p:cxnSp>
        <p:nvCxnSpPr>
          <p:cNvPr id="19" name="Conector recto de flecha 18"/>
          <p:cNvCxnSpPr/>
          <p:nvPr/>
        </p:nvCxnSpPr>
        <p:spPr>
          <a:xfrm>
            <a:off x="1770928" y="1461910"/>
            <a:ext cx="0" cy="790581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ángulo 19"/>
          <p:cNvSpPr/>
          <p:nvPr/>
        </p:nvSpPr>
        <p:spPr>
          <a:xfrm>
            <a:off x="5303576" y="1818879"/>
            <a:ext cx="8114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/>
              <a:t>2 y 15 </a:t>
            </a:r>
            <a:r>
              <a:rPr lang="es-ES" sz="1200" dirty="0" err="1"/>
              <a:t>um</a:t>
            </a:r>
            <a:endParaRPr lang="es-ES" sz="1200" dirty="0">
              <a:effectLst/>
            </a:endParaRPr>
          </a:p>
        </p:txBody>
      </p:sp>
      <p:cxnSp>
        <p:nvCxnSpPr>
          <p:cNvPr id="22" name="Conector recto de flecha 21"/>
          <p:cNvCxnSpPr/>
          <p:nvPr/>
        </p:nvCxnSpPr>
        <p:spPr>
          <a:xfrm flipV="1">
            <a:off x="6100773" y="1742534"/>
            <a:ext cx="0" cy="3452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33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lipse 65"/>
          <p:cNvSpPr/>
          <p:nvPr/>
        </p:nvSpPr>
        <p:spPr>
          <a:xfrm rot="2290849">
            <a:off x="4630188" y="5627186"/>
            <a:ext cx="332671" cy="33812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7" name="Grupo 66"/>
          <p:cNvGrpSpPr/>
          <p:nvPr/>
        </p:nvGrpSpPr>
        <p:grpSpPr>
          <a:xfrm rot="7422107">
            <a:off x="4528503" y="5456741"/>
            <a:ext cx="142520" cy="441023"/>
            <a:chOff x="3693359" y="5295369"/>
            <a:chExt cx="238037" cy="558920"/>
          </a:xfrm>
        </p:grpSpPr>
        <p:sp>
          <p:nvSpPr>
            <p:cNvPr id="68" name="Elipse 67"/>
            <p:cNvSpPr/>
            <p:nvPr/>
          </p:nvSpPr>
          <p:spPr>
            <a:xfrm>
              <a:off x="3696237" y="541326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" name="Elipse 68"/>
            <p:cNvSpPr/>
            <p:nvPr/>
          </p:nvSpPr>
          <p:spPr>
            <a:xfrm>
              <a:off x="3696236" y="545258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" name="Elipse 69"/>
            <p:cNvSpPr/>
            <p:nvPr/>
          </p:nvSpPr>
          <p:spPr>
            <a:xfrm>
              <a:off x="3696236" y="5489500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" name="Elipse 70"/>
            <p:cNvSpPr/>
            <p:nvPr/>
          </p:nvSpPr>
          <p:spPr>
            <a:xfrm>
              <a:off x="3693360" y="529536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2" name="Elipse 71"/>
            <p:cNvSpPr/>
            <p:nvPr/>
          </p:nvSpPr>
          <p:spPr>
            <a:xfrm>
              <a:off x="3693359" y="533468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3" name="Elipse 72"/>
            <p:cNvSpPr/>
            <p:nvPr/>
          </p:nvSpPr>
          <p:spPr>
            <a:xfrm>
              <a:off x="3693359" y="5371603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4" name="Elipse 73"/>
            <p:cNvSpPr/>
            <p:nvPr/>
          </p:nvSpPr>
          <p:spPr>
            <a:xfrm>
              <a:off x="3699577" y="565340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5" name="Elipse 74"/>
            <p:cNvSpPr/>
            <p:nvPr/>
          </p:nvSpPr>
          <p:spPr>
            <a:xfrm>
              <a:off x="3699576" y="569272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6" name="Elipse 75"/>
            <p:cNvSpPr/>
            <p:nvPr/>
          </p:nvSpPr>
          <p:spPr>
            <a:xfrm>
              <a:off x="3699576" y="5729640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7" name="Elipse 76"/>
            <p:cNvSpPr/>
            <p:nvPr/>
          </p:nvSpPr>
          <p:spPr>
            <a:xfrm>
              <a:off x="3696700" y="553550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8" name="Elipse 77"/>
            <p:cNvSpPr/>
            <p:nvPr/>
          </p:nvSpPr>
          <p:spPr>
            <a:xfrm>
              <a:off x="3696699" y="557482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9" name="Elipse 78"/>
            <p:cNvSpPr/>
            <p:nvPr/>
          </p:nvSpPr>
          <p:spPr>
            <a:xfrm>
              <a:off x="3696699" y="5611743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0" name="Elipse 79"/>
          <p:cNvSpPr/>
          <p:nvPr/>
        </p:nvSpPr>
        <p:spPr>
          <a:xfrm rot="2290849">
            <a:off x="4085641" y="5259265"/>
            <a:ext cx="498421" cy="485257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94" name="Grupo 93"/>
          <p:cNvGrpSpPr/>
          <p:nvPr/>
        </p:nvGrpSpPr>
        <p:grpSpPr>
          <a:xfrm rot="16131577">
            <a:off x="3795031" y="5262301"/>
            <a:ext cx="185436" cy="514433"/>
            <a:chOff x="3693359" y="5295369"/>
            <a:chExt cx="238037" cy="558920"/>
          </a:xfrm>
        </p:grpSpPr>
        <p:sp>
          <p:nvSpPr>
            <p:cNvPr id="95" name="Elipse 94"/>
            <p:cNvSpPr/>
            <p:nvPr/>
          </p:nvSpPr>
          <p:spPr>
            <a:xfrm>
              <a:off x="3696237" y="541326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6" name="Elipse 95"/>
            <p:cNvSpPr/>
            <p:nvPr/>
          </p:nvSpPr>
          <p:spPr>
            <a:xfrm>
              <a:off x="3696236" y="545258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7" name="Elipse 96"/>
            <p:cNvSpPr/>
            <p:nvPr/>
          </p:nvSpPr>
          <p:spPr>
            <a:xfrm>
              <a:off x="3696236" y="5489500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8" name="Elipse 97"/>
            <p:cNvSpPr/>
            <p:nvPr/>
          </p:nvSpPr>
          <p:spPr>
            <a:xfrm>
              <a:off x="3693360" y="529536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9" name="Elipse 98"/>
            <p:cNvSpPr/>
            <p:nvPr/>
          </p:nvSpPr>
          <p:spPr>
            <a:xfrm>
              <a:off x="3693359" y="533468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0" name="Elipse 99"/>
            <p:cNvSpPr/>
            <p:nvPr/>
          </p:nvSpPr>
          <p:spPr>
            <a:xfrm>
              <a:off x="3693359" y="5371603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1" name="Elipse 100"/>
            <p:cNvSpPr/>
            <p:nvPr/>
          </p:nvSpPr>
          <p:spPr>
            <a:xfrm>
              <a:off x="3699577" y="565340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2" name="Elipse 101"/>
            <p:cNvSpPr/>
            <p:nvPr/>
          </p:nvSpPr>
          <p:spPr>
            <a:xfrm>
              <a:off x="3699576" y="569272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3" name="Elipse 102"/>
            <p:cNvSpPr/>
            <p:nvPr/>
          </p:nvSpPr>
          <p:spPr>
            <a:xfrm>
              <a:off x="3699576" y="5729640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4" name="Elipse 103"/>
            <p:cNvSpPr/>
            <p:nvPr/>
          </p:nvSpPr>
          <p:spPr>
            <a:xfrm>
              <a:off x="3696700" y="553550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5" name="Elipse 104"/>
            <p:cNvSpPr/>
            <p:nvPr/>
          </p:nvSpPr>
          <p:spPr>
            <a:xfrm>
              <a:off x="3696699" y="557482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6" name="Elipse 105"/>
            <p:cNvSpPr/>
            <p:nvPr/>
          </p:nvSpPr>
          <p:spPr>
            <a:xfrm>
              <a:off x="3696699" y="5611743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81" y="2224252"/>
            <a:ext cx="4825084" cy="220849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850" y="1887277"/>
            <a:ext cx="6534150" cy="3886200"/>
          </a:xfrm>
          <a:prstGeom prst="rect">
            <a:avLst/>
          </a:prstGeom>
        </p:spPr>
      </p:pic>
      <p:sp>
        <p:nvSpPr>
          <p:cNvPr id="10" name="Elipse 9"/>
          <p:cNvSpPr/>
          <p:nvPr/>
        </p:nvSpPr>
        <p:spPr>
          <a:xfrm>
            <a:off x="3459005" y="5361140"/>
            <a:ext cx="332671" cy="33812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2575772" y="167747"/>
            <a:ext cx="985233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Caracterización de zeolitas mediante IR</a:t>
            </a:r>
            <a:endParaRPr lang="es-ES" sz="2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365161" y="1030310"/>
            <a:ext cx="6581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Correlaciones FKS </a:t>
            </a:r>
            <a:r>
              <a:rPr lang="es-ES" dirty="0" err="1" smtClean="0"/>
              <a:t>Flanigan</a:t>
            </a:r>
            <a:r>
              <a:rPr lang="es-ES" dirty="0" smtClean="0"/>
              <a:t> E. M., </a:t>
            </a:r>
            <a:r>
              <a:rPr lang="es-ES" dirty="0" err="1" smtClean="0"/>
              <a:t>Khatami</a:t>
            </a:r>
            <a:r>
              <a:rPr lang="es-ES" dirty="0" smtClean="0"/>
              <a:t> H, </a:t>
            </a:r>
            <a:r>
              <a:rPr lang="es-ES" dirty="0" err="1" smtClean="0"/>
              <a:t>Szymansky</a:t>
            </a:r>
            <a:r>
              <a:rPr lang="es-ES" dirty="0" smtClean="0"/>
              <a:t> H. A. 1971</a:t>
            </a:r>
            <a:endParaRPr lang="es-ES" dirty="0"/>
          </a:p>
        </p:txBody>
      </p:sp>
      <p:grpSp>
        <p:nvGrpSpPr>
          <p:cNvPr id="53" name="Grupo 52"/>
          <p:cNvGrpSpPr/>
          <p:nvPr/>
        </p:nvGrpSpPr>
        <p:grpSpPr>
          <a:xfrm rot="5131258">
            <a:off x="3245869" y="5343871"/>
            <a:ext cx="142520" cy="441023"/>
            <a:chOff x="3693359" y="5295369"/>
            <a:chExt cx="238037" cy="558920"/>
          </a:xfrm>
        </p:grpSpPr>
        <p:sp>
          <p:nvSpPr>
            <p:cNvPr id="54" name="Elipse 53"/>
            <p:cNvSpPr/>
            <p:nvPr/>
          </p:nvSpPr>
          <p:spPr>
            <a:xfrm>
              <a:off x="3696237" y="541326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" name="Elipse 54"/>
            <p:cNvSpPr/>
            <p:nvPr/>
          </p:nvSpPr>
          <p:spPr>
            <a:xfrm>
              <a:off x="3696236" y="545258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" name="Elipse 55"/>
            <p:cNvSpPr/>
            <p:nvPr/>
          </p:nvSpPr>
          <p:spPr>
            <a:xfrm>
              <a:off x="3696236" y="5489500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" name="Elipse 56"/>
            <p:cNvSpPr/>
            <p:nvPr/>
          </p:nvSpPr>
          <p:spPr>
            <a:xfrm>
              <a:off x="3693360" y="529536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" name="Elipse 57"/>
            <p:cNvSpPr/>
            <p:nvPr/>
          </p:nvSpPr>
          <p:spPr>
            <a:xfrm>
              <a:off x="3693359" y="533468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" name="Elipse 58"/>
            <p:cNvSpPr/>
            <p:nvPr/>
          </p:nvSpPr>
          <p:spPr>
            <a:xfrm>
              <a:off x="3693359" y="5371603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" name="Elipse 59"/>
            <p:cNvSpPr/>
            <p:nvPr/>
          </p:nvSpPr>
          <p:spPr>
            <a:xfrm>
              <a:off x="3699577" y="565340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" name="Elipse 60"/>
            <p:cNvSpPr/>
            <p:nvPr/>
          </p:nvSpPr>
          <p:spPr>
            <a:xfrm>
              <a:off x="3699576" y="569272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" name="Elipse 61"/>
            <p:cNvSpPr/>
            <p:nvPr/>
          </p:nvSpPr>
          <p:spPr>
            <a:xfrm>
              <a:off x="3699576" y="5729640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" name="Elipse 62"/>
            <p:cNvSpPr/>
            <p:nvPr/>
          </p:nvSpPr>
          <p:spPr>
            <a:xfrm>
              <a:off x="3696700" y="553550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" name="Elipse 63"/>
            <p:cNvSpPr/>
            <p:nvPr/>
          </p:nvSpPr>
          <p:spPr>
            <a:xfrm>
              <a:off x="3696699" y="557482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" name="Elipse 64"/>
            <p:cNvSpPr/>
            <p:nvPr/>
          </p:nvSpPr>
          <p:spPr>
            <a:xfrm>
              <a:off x="3696699" y="5611743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6" name="Elipse 5"/>
          <p:cNvSpPr/>
          <p:nvPr/>
        </p:nvSpPr>
        <p:spPr>
          <a:xfrm>
            <a:off x="2763349" y="5375315"/>
            <a:ext cx="543094" cy="485257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6" name="Grupo 25"/>
          <p:cNvGrpSpPr/>
          <p:nvPr/>
        </p:nvGrpSpPr>
        <p:grpSpPr>
          <a:xfrm rot="20998837">
            <a:off x="2869357" y="5006084"/>
            <a:ext cx="142520" cy="441023"/>
            <a:chOff x="3693359" y="5295369"/>
            <a:chExt cx="238037" cy="558920"/>
          </a:xfrm>
        </p:grpSpPr>
        <p:sp>
          <p:nvSpPr>
            <p:cNvPr id="11" name="Elipse 10"/>
            <p:cNvSpPr/>
            <p:nvPr/>
          </p:nvSpPr>
          <p:spPr>
            <a:xfrm>
              <a:off x="3696237" y="541326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Elipse 11"/>
            <p:cNvSpPr/>
            <p:nvPr/>
          </p:nvSpPr>
          <p:spPr>
            <a:xfrm>
              <a:off x="3696236" y="545258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Elipse 12"/>
            <p:cNvSpPr/>
            <p:nvPr/>
          </p:nvSpPr>
          <p:spPr>
            <a:xfrm>
              <a:off x="3696236" y="5489500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Elipse 16"/>
            <p:cNvSpPr/>
            <p:nvPr/>
          </p:nvSpPr>
          <p:spPr>
            <a:xfrm>
              <a:off x="3693360" y="529536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Elipse 17"/>
            <p:cNvSpPr/>
            <p:nvPr/>
          </p:nvSpPr>
          <p:spPr>
            <a:xfrm>
              <a:off x="3693359" y="533468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Elipse 18"/>
            <p:cNvSpPr/>
            <p:nvPr/>
          </p:nvSpPr>
          <p:spPr>
            <a:xfrm>
              <a:off x="3693359" y="5371603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Elipse 19"/>
            <p:cNvSpPr/>
            <p:nvPr/>
          </p:nvSpPr>
          <p:spPr>
            <a:xfrm>
              <a:off x="3699577" y="565340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Elipse 20"/>
            <p:cNvSpPr/>
            <p:nvPr/>
          </p:nvSpPr>
          <p:spPr>
            <a:xfrm>
              <a:off x="3699576" y="569272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Elipse 21"/>
            <p:cNvSpPr/>
            <p:nvPr/>
          </p:nvSpPr>
          <p:spPr>
            <a:xfrm>
              <a:off x="3699576" y="5729640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Elipse 22"/>
            <p:cNvSpPr/>
            <p:nvPr/>
          </p:nvSpPr>
          <p:spPr>
            <a:xfrm>
              <a:off x="3696700" y="553550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Elipse 23"/>
            <p:cNvSpPr/>
            <p:nvPr/>
          </p:nvSpPr>
          <p:spPr>
            <a:xfrm>
              <a:off x="3696699" y="557482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Elipse 24"/>
            <p:cNvSpPr/>
            <p:nvPr/>
          </p:nvSpPr>
          <p:spPr>
            <a:xfrm>
              <a:off x="3696699" y="5611743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7" name="Grupo 26"/>
          <p:cNvGrpSpPr/>
          <p:nvPr/>
        </p:nvGrpSpPr>
        <p:grpSpPr>
          <a:xfrm rot="13840728">
            <a:off x="2567219" y="5623305"/>
            <a:ext cx="185436" cy="514433"/>
            <a:chOff x="3693359" y="5295369"/>
            <a:chExt cx="238037" cy="558920"/>
          </a:xfrm>
        </p:grpSpPr>
        <p:sp>
          <p:nvSpPr>
            <p:cNvPr id="28" name="Elipse 27"/>
            <p:cNvSpPr/>
            <p:nvPr/>
          </p:nvSpPr>
          <p:spPr>
            <a:xfrm>
              <a:off x="3696237" y="541326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Elipse 28"/>
            <p:cNvSpPr/>
            <p:nvPr/>
          </p:nvSpPr>
          <p:spPr>
            <a:xfrm>
              <a:off x="3696236" y="545258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Elipse 29"/>
            <p:cNvSpPr/>
            <p:nvPr/>
          </p:nvSpPr>
          <p:spPr>
            <a:xfrm>
              <a:off x="3696236" y="5489500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Elipse 30"/>
            <p:cNvSpPr/>
            <p:nvPr/>
          </p:nvSpPr>
          <p:spPr>
            <a:xfrm>
              <a:off x="3693360" y="529536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Elipse 31"/>
            <p:cNvSpPr/>
            <p:nvPr/>
          </p:nvSpPr>
          <p:spPr>
            <a:xfrm>
              <a:off x="3693359" y="533468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Elipse 32"/>
            <p:cNvSpPr/>
            <p:nvPr/>
          </p:nvSpPr>
          <p:spPr>
            <a:xfrm>
              <a:off x="3693359" y="5371603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Elipse 33"/>
            <p:cNvSpPr/>
            <p:nvPr/>
          </p:nvSpPr>
          <p:spPr>
            <a:xfrm>
              <a:off x="3699577" y="565340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Elipse 34"/>
            <p:cNvSpPr/>
            <p:nvPr/>
          </p:nvSpPr>
          <p:spPr>
            <a:xfrm>
              <a:off x="3699576" y="569272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Elipse 35"/>
            <p:cNvSpPr/>
            <p:nvPr/>
          </p:nvSpPr>
          <p:spPr>
            <a:xfrm>
              <a:off x="3699576" y="5729640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Elipse 36"/>
            <p:cNvSpPr/>
            <p:nvPr/>
          </p:nvSpPr>
          <p:spPr>
            <a:xfrm>
              <a:off x="3696700" y="553550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Elipse 37"/>
            <p:cNvSpPr/>
            <p:nvPr/>
          </p:nvSpPr>
          <p:spPr>
            <a:xfrm>
              <a:off x="3696699" y="557482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Elipse 38"/>
            <p:cNvSpPr/>
            <p:nvPr/>
          </p:nvSpPr>
          <p:spPr>
            <a:xfrm>
              <a:off x="3696699" y="5611743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Elipse 7"/>
          <p:cNvSpPr/>
          <p:nvPr/>
        </p:nvSpPr>
        <p:spPr>
          <a:xfrm>
            <a:off x="2232328" y="5921091"/>
            <a:ext cx="332671" cy="33812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40" name="Grupo 39"/>
          <p:cNvGrpSpPr/>
          <p:nvPr/>
        </p:nvGrpSpPr>
        <p:grpSpPr>
          <a:xfrm rot="8503879">
            <a:off x="3235183" y="5639186"/>
            <a:ext cx="142520" cy="441023"/>
            <a:chOff x="3693359" y="5295369"/>
            <a:chExt cx="238037" cy="558920"/>
          </a:xfrm>
        </p:grpSpPr>
        <p:sp>
          <p:nvSpPr>
            <p:cNvPr id="41" name="Elipse 40"/>
            <p:cNvSpPr/>
            <p:nvPr/>
          </p:nvSpPr>
          <p:spPr>
            <a:xfrm>
              <a:off x="3696237" y="541326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2" name="Elipse 41"/>
            <p:cNvSpPr/>
            <p:nvPr/>
          </p:nvSpPr>
          <p:spPr>
            <a:xfrm>
              <a:off x="3696236" y="545258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3" name="Elipse 42"/>
            <p:cNvSpPr/>
            <p:nvPr/>
          </p:nvSpPr>
          <p:spPr>
            <a:xfrm>
              <a:off x="3696236" y="5489500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4" name="Elipse 43"/>
            <p:cNvSpPr/>
            <p:nvPr/>
          </p:nvSpPr>
          <p:spPr>
            <a:xfrm>
              <a:off x="3693360" y="529536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5" name="Elipse 44"/>
            <p:cNvSpPr/>
            <p:nvPr/>
          </p:nvSpPr>
          <p:spPr>
            <a:xfrm>
              <a:off x="3693359" y="533468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6" name="Elipse 45"/>
            <p:cNvSpPr/>
            <p:nvPr/>
          </p:nvSpPr>
          <p:spPr>
            <a:xfrm>
              <a:off x="3693359" y="5371603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" name="Elipse 46"/>
            <p:cNvSpPr/>
            <p:nvPr/>
          </p:nvSpPr>
          <p:spPr>
            <a:xfrm>
              <a:off x="3699577" y="565340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8" name="Elipse 47"/>
            <p:cNvSpPr/>
            <p:nvPr/>
          </p:nvSpPr>
          <p:spPr>
            <a:xfrm>
              <a:off x="3699576" y="569272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9" name="Elipse 48"/>
            <p:cNvSpPr/>
            <p:nvPr/>
          </p:nvSpPr>
          <p:spPr>
            <a:xfrm>
              <a:off x="3699576" y="5729640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" name="Elipse 49"/>
            <p:cNvSpPr/>
            <p:nvPr/>
          </p:nvSpPr>
          <p:spPr>
            <a:xfrm>
              <a:off x="3696700" y="553550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" name="Elipse 50"/>
            <p:cNvSpPr/>
            <p:nvPr/>
          </p:nvSpPr>
          <p:spPr>
            <a:xfrm>
              <a:off x="3696699" y="557482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" name="Elipse 51"/>
            <p:cNvSpPr/>
            <p:nvPr/>
          </p:nvSpPr>
          <p:spPr>
            <a:xfrm>
              <a:off x="3696699" y="5611743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9" name="Elipse 8"/>
          <p:cNvSpPr/>
          <p:nvPr/>
        </p:nvSpPr>
        <p:spPr>
          <a:xfrm>
            <a:off x="3324349" y="5909977"/>
            <a:ext cx="332671" cy="33812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/>
          <p:cNvSpPr/>
          <p:nvPr/>
        </p:nvSpPr>
        <p:spPr>
          <a:xfrm>
            <a:off x="2711415" y="4744838"/>
            <a:ext cx="332671" cy="33812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1" name="Grupo 80"/>
          <p:cNvGrpSpPr/>
          <p:nvPr/>
        </p:nvGrpSpPr>
        <p:grpSpPr>
          <a:xfrm rot="1689686">
            <a:off x="4441342" y="4958480"/>
            <a:ext cx="142520" cy="441023"/>
            <a:chOff x="3693359" y="5295369"/>
            <a:chExt cx="238037" cy="558920"/>
          </a:xfrm>
        </p:grpSpPr>
        <p:sp>
          <p:nvSpPr>
            <p:cNvPr id="82" name="Elipse 81"/>
            <p:cNvSpPr/>
            <p:nvPr/>
          </p:nvSpPr>
          <p:spPr>
            <a:xfrm>
              <a:off x="3696237" y="541326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" name="Elipse 82"/>
            <p:cNvSpPr/>
            <p:nvPr/>
          </p:nvSpPr>
          <p:spPr>
            <a:xfrm>
              <a:off x="3696236" y="545258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" name="Elipse 83"/>
            <p:cNvSpPr/>
            <p:nvPr/>
          </p:nvSpPr>
          <p:spPr>
            <a:xfrm>
              <a:off x="3696236" y="5489500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" name="Elipse 84"/>
            <p:cNvSpPr/>
            <p:nvPr/>
          </p:nvSpPr>
          <p:spPr>
            <a:xfrm>
              <a:off x="3693360" y="529536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" name="Elipse 85"/>
            <p:cNvSpPr/>
            <p:nvPr/>
          </p:nvSpPr>
          <p:spPr>
            <a:xfrm>
              <a:off x="3693359" y="533468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" name="Elipse 86"/>
            <p:cNvSpPr/>
            <p:nvPr/>
          </p:nvSpPr>
          <p:spPr>
            <a:xfrm>
              <a:off x="3693359" y="5371603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" name="Elipse 87"/>
            <p:cNvSpPr/>
            <p:nvPr/>
          </p:nvSpPr>
          <p:spPr>
            <a:xfrm>
              <a:off x="3699577" y="565340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" name="Elipse 88"/>
            <p:cNvSpPr/>
            <p:nvPr/>
          </p:nvSpPr>
          <p:spPr>
            <a:xfrm>
              <a:off x="3699576" y="569272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" name="Elipse 89"/>
            <p:cNvSpPr/>
            <p:nvPr/>
          </p:nvSpPr>
          <p:spPr>
            <a:xfrm>
              <a:off x="3699576" y="5729640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" name="Elipse 90"/>
            <p:cNvSpPr/>
            <p:nvPr/>
          </p:nvSpPr>
          <p:spPr>
            <a:xfrm>
              <a:off x="3696700" y="553550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2" name="Elipse 91"/>
            <p:cNvSpPr/>
            <p:nvPr/>
          </p:nvSpPr>
          <p:spPr>
            <a:xfrm>
              <a:off x="3696699" y="557482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3" name="Elipse 92"/>
            <p:cNvSpPr/>
            <p:nvPr/>
          </p:nvSpPr>
          <p:spPr>
            <a:xfrm>
              <a:off x="3696699" y="5611743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08" name="Grupo 107"/>
          <p:cNvGrpSpPr/>
          <p:nvPr/>
        </p:nvGrpSpPr>
        <p:grpSpPr>
          <a:xfrm rot="10794728">
            <a:off x="4291252" y="5629803"/>
            <a:ext cx="142520" cy="441023"/>
            <a:chOff x="3693359" y="5295369"/>
            <a:chExt cx="238037" cy="558920"/>
          </a:xfrm>
        </p:grpSpPr>
        <p:sp>
          <p:nvSpPr>
            <p:cNvPr id="109" name="Elipse 108"/>
            <p:cNvSpPr/>
            <p:nvPr/>
          </p:nvSpPr>
          <p:spPr>
            <a:xfrm>
              <a:off x="3696237" y="541326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0" name="Elipse 109"/>
            <p:cNvSpPr/>
            <p:nvPr/>
          </p:nvSpPr>
          <p:spPr>
            <a:xfrm>
              <a:off x="3696236" y="545258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1" name="Elipse 110"/>
            <p:cNvSpPr/>
            <p:nvPr/>
          </p:nvSpPr>
          <p:spPr>
            <a:xfrm>
              <a:off x="3696236" y="5489500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2" name="Elipse 111"/>
            <p:cNvSpPr/>
            <p:nvPr/>
          </p:nvSpPr>
          <p:spPr>
            <a:xfrm>
              <a:off x="3693360" y="529536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3" name="Elipse 112"/>
            <p:cNvSpPr/>
            <p:nvPr/>
          </p:nvSpPr>
          <p:spPr>
            <a:xfrm>
              <a:off x="3693359" y="533468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4" name="Elipse 113"/>
            <p:cNvSpPr/>
            <p:nvPr/>
          </p:nvSpPr>
          <p:spPr>
            <a:xfrm>
              <a:off x="3693359" y="5371603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5" name="Elipse 114"/>
            <p:cNvSpPr/>
            <p:nvPr/>
          </p:nvSpPr>
          <p:spPr>
            <a:xfrm>
              <a:off x="3699577" y="565340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6" name="Elipse 115"/>
            <p:cNvSpPr/>
            <p:nvPr/>
          </p:nvSpPr>
          <p:spPr>
            <a:xfrm>
              <a:off x="3699576" y="569272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7" name="Elipse 116"/>
            <p:cNvSpPr/>
            <p:nvPr/>
          </p:nvSpPr>
          <p:spPr>
            <a:xfrm>
              <a:off x="3699576" y="5729640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8" name="Elipse 117"/>
            <p:cNvSpPr/>
            <p:nvPr/>
          </p:nvSpPr>
          <p:spPr>
            <a:xfrm>
              <a:off x="3696700" y="553550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9" name="Elipse 118"/>
            <p:cNvSpPr/>
            <p:nvPr/>
          </p:nvSpPr>
          <p:spPr>
            <a:xfrm>
              <a:off x="3696699" y="557482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0" name="Elipse 119"/>
            <p:cNvSpPr/>
            <p:nvPr/>
          </p:nvSpPr>
          <p:spPr>
            <a:xfrm>
              <a:off x="3696699" y="5611743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21" name="Elipse 120"/>
          <p:cNvSpPr/>
          <p:nvPr/>
        </p:nvSpPr>
        <p:spPr>
          <a:xfrm rot="2290849">
            <a:off x="4205590" y="5939010"/>
            <a:ext cx="332671" cy="33812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2" name="Elipse 121"/>
          <p:cNvSpPr/>
          <p:nvPr/>
        </p:nvSpPr>
        <p:spPr>
          <a:xfrm rot="2290849">
            <a:off x="4490140" y="4725270"/>
            <a:ext cx="332671" cy="33812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4" name="Elipse 123"/>
          <p:cNvSpPr/>
          <p:nvPr/>
        </p:nvSpPr>
        <p:spPr>
          <a:xfrm>
            <a:off x="1669558" y="5369134"/>
            <a:ext cx="332671" cy="33812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25" name="Grupo 124"/>
          <p:cNvGrpSpPr/>
          <p:nvPr/>
        </p:nvGrpSpPr>
        <p:grpSpPr>
          <a:xfrm rot="5131258">
            <a:off x="1491205" y="5340633"/>
            <a:ext cx="142520" cy="441023"/>
            <a:chOff x="3693359" y="5295369"/>
            <a:chExt cx="238037" cy="558920"/>
          </a:xfrm>
        </p:grpSpPr>
        <p:sp>
          <p:nvSpPr>
            <p:cNvPr id="126" name="Elipse 125"/>
            <p:cNvSpPr/>
            <p:nvPr/>
          </p:nvSpPr>
          <p:spPr>
            <a:xfrm>
              <a:off x="3696237" y="541326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7" name="Elipse 126"/>
            <p:cNvSpPr/>
            <p:nvPr/>
          </p:nvSpPr>
          <p:spPr>
            <a:xfrm>
              <a:off x="3696236" y="545258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8" name="Elipse 127"/>
            <p:cNvSpPr/>
            <p:nvPr/>
          </p:nvSpPr>
          <p:spPr>
            <a:xfrm>
              <a:off x="3696236" y="5489500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9" name="Elipse 128"/>
            <p:cNvSpPr/>
            <p:nvPr/>
          </p:nvSpPr>
          <p:spPr>
            <a:xfrm>
              <a:off x="3693360" y="529536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0" name="Elipse 129"/>
            <p:cNvSpPr/>
            <p:nvPr/>
          </p:nvSpPr>
          <p:spPr>
            <a:xfrm>
              <a:off x="3693359" y="533468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1" name="Elipse 130"/>
            <p:cNvSpPr/>
            <p:nvPr/>
          </p:nvSpPr>
          <p:spPr>
            <a:xfrm>
              <a:off x="3693359" y="5371603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2" name="Elipse 131"/>
            <p:cNvSpPr/>
            <p:nvPr/>
          </p:nvSpPr>
          <p:spPr>
            <a:xfrm>
              <a:off x="3699577" y="565340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3" name="Elipse 132"/>
            <p:cNvSpPr/>
            <p:nvPr/>
          </p:nvSpPr>
          <p:spPr>
            <a:xfrm>
              <a:off x="3699576" y="569272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" name="Elipse 133"/>
            <p:cNvSpPr/>
            <p:nvPr/>
          </p:nvSpPr>
          <p:spPr>
            <a:xfrm>
              <a:off x="3699576" y="5729640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" name="Elipse 134"/>
            <p:cNvSpPr/>
            <p:nvPr/>
          </p:nvSpPr>
          <p:spPr>
            <a:xfrm>
              <a:off x="3696700" y="553550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" name="Elipse 135"/>
            <p:cNvSpPr/>
            <p:nvPr/>
          </p:nvSpPr>
          <p:spPr>
            <a:xfrm>
              <a:off x="3696699" y="557482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" name="Elipse 136"/>
            <p:cNvSpPr/>
            <p:nvPr/>
          </p:nvSpPr>
          <p:spPr>
            <a:xfrm>
              <a:off x="3696699" y="5611743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38" name="Elipse 137"/>
          <p:cNvSpPr/>
          <p:nvPr/>
        </p:nvSpPr>
        <p:spPr>
          <a:xfrm>
            <a:off x="1008685" y="5372077"/>
            <a:ext cx="543094" cy="485257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39" name="Grupo 138"/>
          <p:cNvGrpSpPr/>
          <p:nvPr/>
        </p:nvGrpSpPr>
        <p:grpSpPr>
          <a:xfrm rot="20998837">
            <a:off x="1114693" y="5002846"/>
            <a:ext cx="142520" cy="441023"/>
            <a:chOff x="3693359" y="5295369"/>
            <a:chExt cx="238037" cy="558920"/>
          </a:xfrm>
        </p:grpSpPr>
        <p:sp>
          <p:nvSpPr>
            <p:cNvPr id="140" name="Elipse 139"/>
            <p:cNvSpPr/>
            <p:nvPr/>
          </p:nvSpPr>
          <p:spPr>
            <a:xfrm>
              <a:off x="3696237" y="541326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" name="Elipse 140"/>
            <p:cNvSpPr/>
            <p:nvPr/>
          </p:nvSpPr>
          <p:spPr>
            <a:xfrm>
              <a:off x="3696236" y="545258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" name="Elipse 141"/>
            <p:cNvSpPr/>
            <p:nvPr/>
          </p:nvSpPr>
          <p:spPr>
            <a:xfrm>
              <a:off x="3696236" y="5489500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" name="Elipse 142"/>
            <p:cNvSpPr/>
            <p:nvPr/>
          </p:nvSpPr>
          <p:spPr>
            <a:xfrm>
              <a:off x="3693360" y="529536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" name="Elipse 143"/>
            <p:cNvSpPr/>
            <p:nvPr/>
          </p:nvSpPr>
          <p:spPr>
            <a:xfrm>
              <a:off x="3693359" y="533468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" name="Elipse 144"/>
            <p:cNvSpPr/>
            <p:nvPr/>
          </p:nvSpPr>
          <p:spPr>
            <a:xfrm>
              <a:off x="3693359" y="5371603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6" name="Elipse 145"/>
            <p:cNvSpPr/>
            <p:nvPr/>
          </p:nvSpPr>
          <p:spPr>
            <a:xfrm>
              <a:off x="3699577" y="565340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7" name="Elipse 146"/>
            <p:cNvSpPr/>
            <p:nvPr/>
          </p:nvSpPr>
          <p:spPr>
            <a:xfrm>
              <a:off x="3699576" y="569272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8" name="Elipse 147"/>
            <p:cNvSpPr/>
            <p:nvPr/>
          </p:nvSpPr>
          <p:spPr>
            <a:xfrm>
              <a:off x="3699576" y="5729640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9" name="Elipse 148"/>
            <p:cNvSpPr/>
            <p:nvPr/>
          </p:nvSpPr>
          <p:spPr>
            <a:xfrm>
              <a:off x="3696700" y="553550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0" name="Elipse 149"/>
            <p:cNvSpPr/>
            <p:nvPr/>
          </p:nvSpPr>
          <p:spPr>
            <a:xfrm>
              <a:off x="3696699" y="557482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1" name="Elipse 150"/>
            <p:cNvSpPr/>
            <p:nvPr/>
          </p:nvSpPr>
          <p:spPr>
            <a:xfrm>
              <a:off x="3696699" y="5611743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52" name="Grupo 151"/>
          <p:cNvGrpSpPr/>
          <p:nvPr/>
        </p:nvGrpSpPr>
        <p:grpSpPr>
          <a:xfrm rot="13840728">
            <a:off x="812555" y="5620067"/>
            <a:ext cx="185436" cy="514433"/>
            <a:chOff x="3693359" y="5295369"/>
            <a:chExt cx="238037" cy="558920"/>
          </a:xfrm>
        </p:grpSpPr>
        <p:sp>
          <p:nvSpPr>
            <p:cNvPr id="153" name="Elipse 152"/>
            <p:cNvSpPr/>
            <p:nvPr/>
          </p:nvSpPr>
          <p:spPr>
            <a:xfrm>
              <a:off x="3696237" y="541326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4" name="Elipse 153"/>
            <p:cNvSpPr/>
            <p:nvPr/>
          </p:nvSpPr>
          <p:spPr>
            <a:xfrm>
              <a:off x="3696236" y="545258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5" name="Elipse 154"/>
            <p:cNvSpPr/>
            <p:nvPr/>
          </p:nvSpPr>
          <p:spPr>
            <a:xfrm>
              <a:off x="3696236" y="5489500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6" name="Elipse 155"/>
            <p:cNvSpPr/>
            <p:nvPr/>
          </p:nvSpPr>
          <p:spPr>
            <a:xfrm>
              <a:off x="3693360" y="529536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7" name="Elipse 156"/>
            <p:cNvSpPr/>
            <p:nvPr/>
          </p:nvSpPr>
          <p:spPr>
            <a:xfrm>
              <a:off x="3693359" y="533468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8" name="Elipse 157"/>
            <p:cNvSpPr/>
            <p:nvPr/>
          </p:nvSpPr>
          <p:spPr>
            <a:xfrm>
              <a:off x="3693359" y="5371603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9" name="Elipse 158"/>
            <p:cNvSpPr/>
            <p:nvPr/>
          </p:nvSpPr>
          <p:spPr>
            <a:xfrm>
              <a:off x="3699577" y="565340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0" name="Elipse 159"/>
            <p:cNvSpPr/>
            <p:nvPr/>
          </p:nvSpPr>
          <p:spPr>
            <a:xfrm>
              <a:off x="3699576" y="569272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1" name="Elipse 160"/>
            <p:cNvSpPr/>
            <p:nvPr/>
          </p:nvSpPr>
          <p:spPr>
            <a:xfrm>
              <a:off x="3699576" y="5729640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2" name="Elipse 161"/>
            <p:cNvSpPr/>
            <p:nvPr/>
          </p:nvSpPr>
          <p:spPr>
            <a:xfrm>
              <a:off x="3696700" y="553550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3" name="Elipse 162"/>
            <p:cNvSpPr/>
            <p:nvPr/>
          </p:nvSpPr>
          <p:spPr>
            <a:xfrm>
              <a:off x="3696699" y="557482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4" name="Elipse 163"/>
            <p:cNvSpPr/>
            <p:nvPr/>
          </p:nvSpPr>
          <p:spPr>
            <a:xfrm>
              <a:off x="3696699" y="5611743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65" name="Elipse 164"/>
          <p:cNvSpPr/>
          <p:nvPr/>
        </p:nvSpPr>
        <p:spPr>
          <a:xfrm>
            <a:off x="501478" y="5888104"/>
            <a:ext cx="332671" cy="33812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66" name="Grupo 165"/>
          <p:cNvGrpSpPr/>
          <p:nvPr/>
        </p:nvGrpSpPr>
        <p:grpSpPr>
          <a:xfrm rot="8503879">
            <a:off x="1480519" y="5635948"/>
            <a:ext cx="142520" cy="441023"/>
            <a:chOff x="3693359" y="5295369"/>
            <a:chExt cx="238037" cy="558920"/>
          </a:xfrm>
        </p:grpSpPr>
        <p:sp>
          <p:nvSpPr>
            <p:cNvPr id="167" name="Elipse 166"/>
            <p:cNvSpPr/>
            <p:nvPr/>
          </p:nvSpPr>
          <p:spPr>
            <a:xfrm>
              <a:off x="3696237" y="541326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8" name="Elipse 167"/>
            <p:cNvSpPr/>
            <p:nvPr/>
          </p:nvSpPr>
          <p:spPr>
            <a:xfrm>
              <a:off x="3696236" y="545258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9" name="Elipse 168"/>
            <p:cNvSpPr/>
            <p:nvPr/>
          </p:nvSpPr>
          <p:spPr>
            <a:xfrm>
              <a:off x="3696236" y="5489500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0" name="Elipse 169"/>
            <p:cNvSpPr/>
            <p:nvPr/>
          </p:nvSpPr>
          <p:spPr>
            <a:xfrm>
              <a:off x="3693360" y="529536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1" name="Elipse 170"/>
            <p:cNvSpPr/>
            <p:nvPr/>
          </p:nvSpPr>
          <p:spPr>
            <a:xfrm>
              <a:off x="3693359" y="533468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2" name="Elipse 171"/>
            <p:cNvSpPr/>
            <p:nvPr/>
          </p:nvSpPr>
          <p:spPr>
            <a:xfrm>
              <a:off x="3693359" y="5371603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3" name="Elipse 172"/>
            <p:cNvSpPr/>
            <p:nvPr/>
          </p:nvSpPr>
          <p:spPr>
            <a:xfrm>
              <a:off x="3699577" y="565340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4" name="Elipse 173"/>
            <p:cNvSpPr/>
            <p:nvPr/>
          </p:nvSpPr>
          <p:spPr>
            <a:xfrm>
              <a:off x="3699576" y="5692726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5" name="Elipse 174"/>
            <p:cNvSpPr/>
            <p:nvPr/>
          </p:nvSpPr>
          <p:spPr>
            <a:xfrm>
              <a:off x="3699576" y="5729640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6" name="Elipse 175"/>
            <p:cNvSpPr/>
            <p:nvPr/>
          </p:nvSpPr>
          <p:spPr>
            <a:xfrm>
              <a:off x="3696700" y="553550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7" name="Elipse 176"/>
            <p:cNvSpPr/>
            <p:nvPr/>
          </p:nvSpPr>
          <p:spPr>
            <a:xfrm>
              <a:off x="3696699" y="5574829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8" name="Elipse 177"/>
            <p:cNvSpPr/>
            <p:nvPr/>
          </p:nvSpPr>
          <p:spPr>
            <a:xfrm>
              <a:off x="3696699" y="5611743"/>
              <a:ext cx="231819" cy="1246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79" name="Elipse 178"/>
          <p:cNvSpPr/>
          <p:nvPr/>
        </p:nvSpPr>
        <p:spPr>
          <a:xfrm>
            <a:off x="1569974" y="5895264"/>
            <a:ext cx="332671" cy="33812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0" name="Elipse 179"/>
          <p:cNvSpPr/>
          <p:nvPr/>
        </p:nvSpPr>
        <p:spPr>
          <a:xfrm>
            <a:off x="956751" y="4741600"/>
            <a:ext cx="332671" cy="33812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1" name="Imagen 1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9044" y="254533"/>
            <a:ext cx="1293074" cy="277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5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610901" y="2891064"/>
            <a:ext cx="238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Infrarrojo cercano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5250280" y="2890199"/>
            <a:ext cx="238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Infrarrojo medio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8492091" y="2890199"/>
            <a:ext cx="238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Infrarrojo lejano</a:t>
            </a:r>
            <a:endParaRPr lang="es-ES" dirty="0"/>
          </a:p>
        </p:txBody>
      </p:sp>
      <p:cxnSp>
        <p:nvCxnSpPr>
          <p:cNvPr id="7" name="Conector recto 6"/>
          <p:cNvCxnSpPr/>
          <p:nvPr/>
        </p:nvCxnSpPr>
        <p:spPr>
          <a:xfrm>
            <a:off x="1060935" y="2663182"/>
            <a:ext cx="96210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3494238" y="2588255"/>
            <a:ext cx="0" cy="344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3139236" y="2302640"/>
            <a:ext cx="828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3000</a:t>
            </a:r>
            <a:endParaRPr lang="es-ES" dirty="0"/>
          </a:p>
        </p:txBody>
      </p:sp>
      <p:cxnSp>
        <p:nvCxnSpPr>
          <p:cNvPr id="11" name="Conector recto 10"/>
          <p:cNvCxnSpPr/>
          <p:nvPr/>
        </p:nvCxnSpPr>
        <p:spPr>
          <a:xfrm>
            <a:off x="8297132" y="2545643"/>
            <a:ext cx="0" cy="344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10379380" y="2240563"/>
            <a:ext cx="821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</a:t>
            </a:r>
            <a:r>
              <a:rPr lang="es-ES" dirty="0" smtClean="0"/>
              <a:t>m</a:t>
            </a:r>
            <a:r>
              <a:rPr lang="es-ES" baseline="30000" dirty="0" smtClean="0"/>
              <a:t>–1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872094" y="3408908"/>
            <a:ext cx="3008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Especies adsorbidas como agua, moléculas orgánicas y gases en cavidades o canales de la zeolita</a:t>
            </a:r>
            <a:endParaRPr lang="es-E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4627428" y="3589103"/>
            <a:ext cx="3008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Grupos OH, moléculas adsorbidas y vibraciones de la estructura.</a:t>
            </a:r>
            <a:endParaRPr lang="es-E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8077961" y="3589103"/>
            <a:ext cx="3008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Oxígeno en la estructura y balance de carga de cationes en la estructura</a:t>
            </a:r>
            <a:endParaRPr lang="es-ES" dirty="0"/>
          </a:p>
        </p:txBody>
      </p:sp>
      <p:sp>
        <p:nvSpPr>
          <p:cNvPr id="17" name="Rectángulo 16"/>
          <p:cNvSpPr/>
          <p:nvPr/>
        </p:nvSpPr>
        <p:spPr>
          <a:xfrm>
            <a:off x="159917" y="6371034"/>
            <a:ext cx="87181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Arthur W. Chester, E. G. </a:t>
            </a:r>
            <a:r>
              <a:rPr lang="en-US" sz="1200" dirty="0" err="1" smtClean="0"/>
              <a:t>Derouane</a:t>
            </a:r>
            <a:r>
              <a:rPr lang="es-ES" sz="1200" dirty="0" smtClean="0"/>
              <a:t> </a:t>
            </a:r>
            <a:r>
              <a:rPr lang="en-US" sz="1200" dirty="0" smtClean="0"/>
              <a:t>Zeolite </a:t>
            </a:r>
            <a:r>
              <a:rPr lang="en-US" sz="1200" dirty="0"/>
              <a:t>Characterization and Catalysis: A Tutorial</a:t>
            </a:r>
          </a:p>
          <a:p>
            <a:r>
              <a:rPr lang="en-US" sz="1200" dirty="0"/>
              <a:t> </a:t>
            </a:r>
            <a:endParaRPr lang="es-ES" sz="1200" dirty="0"/>
          </a:p>
        </p:txBody>
      </p:sp>
      <p:sp>
        <p:nvSpPr>
          <p:cNvPr id="18" name="Rectángulo 17"/>
          <p:cNvSpPr/>
          <p:nvPr/>
        </p:nvSpPr>
        <p:spPr>
          <a:xfrm>
            <a:off x="5468812" y="2581542"/>
            <a:ext cx="3182815" cy="183353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uadroTexto 18"/>
          <p:cNvSpPr txBox="1"/>
          <p:nvPr/>
        </p:nvSpPr>
        <p:spPr>
          <a:xfrm>
            <a:off x="5468812" y="1177634"/>
            <a:ext cx="3641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Modificaciones estructurales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Relación Si/Al intrarreticular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Cambios en el orden estructural</a:t>
            </a:r>
            <a:endParaRPr lang="es-ES" dirty="0"/>
          </a:p>
        </p:txBody>
      </p:sp>
      <p:sp>
        <p:nvSpPr>
          <p:cNvPr id="20" name="CuadroTexto 19"/>
          <p:cNvSpPr txBox="1"/>
          <p:nvPr/>
        </p:nvSpPr>
        <p:spPr>
          <a:xfrm>
            <a:off x="159917" y="5628637"/>
            <a:ext cx="9962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Gianetto</a:t>
            </a:r>
            <a:r>
              <a:rPr lang="es-ES" sz="1200" dirty="0" smtClean="0"/>
              <a:t> G., Montes A, Rodríguez G. Zeolitas Características, propiedades y aplicaciones 2000.</a:t>
            </a:r>
            <a:endParaRPr lang="es-ES" sz="12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2575772" y="167747"/>
            <a:ext cx="985233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Caracterización de zeolitas mediante IR</a:t>
            </a:r>
            <a:endParaRPr lang="es-ES" sz="2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8463931" y="2164136"/>
            <a:ext cx="828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300</a:t>
            </a:r>
            <a:endParaRPr lang="es-ES" dirty="0"/>
          </a:p>
        </p:txBody>
      </p:sp>
      <p:sp>
        <p:nvSpPr>
          <p:cNvPr id="23" name="CuadroTexto 22"/>
          <p:cNvSpPr txBox="1"/>
          <p:nvPr/>
        </p:nvSpPr>
        <p:spPr>
          <a:xfrm>
            <a:off x="5250280" y="2230678"/>
            <a:ext cx="828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1300</a:t>
            </a:r>
            <a:endParaRPr lang="es-ES" dirty="0"/>
          </a:p>
        </p:txBody>
      </p:sp>
      <p:sp>
        <p:nvSpPr>
          <p:cNvPr id="24" name="Rectángulo 23"/>
          <p:cNvSpPr/>
          <p:nvPr/>
        </p:nvSpPr>
        <p:spPr>
          <a:xfrm>
            <a:off x="1275646" y="2593771"/>
            <a:ext cx="2041091" cy="148782"/>
          </a:xfrm>
          <a:prstGeom prst="rect">
            <a:avLst/>
          </a:pr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CuadroTexto 24"/>
          <p:cNvSpPr txBox="1"/>
          <p:nvPr/>
        </p:nvSpPr>
        <p:spPr>
          <a:xfrm>
            <a:off x="634712" y="1102704"/>
            <a:ext cx="4261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Grupos hidroxilos: grupos </a:t>
            </a:r>
            <a:r>
              <a:rPr lang="es-ES" dirty="0" err="1" smtClean="0"/>
              <a:t>silanoles</a:t>
            </a:r>
            <a:r>
              <a:rPr lang="es-ES" dirty="0" smtClean="0"/>
              <a:t>, nidos de hidroxilos, cationes de compensación, aluminio </a:t>
            </a:r>
            <a:r>
              <a:rPr lang="es-ES" dirty="0" err="1" smtClean="0"/>
              <a:t>extrarreticular</a:t>
            </a:r>
            <a:r>
              <a:rPr lang="es-ES" dirty="0" smtClean="0"/>
              <a:t>, grupos OH relacionados a sitios </a:t>
            </a:r>
            <a:r>
              <a:rPr lang="es-ES" dirty="0" err="1" smtClean="0"/>
              <a:t>Brönsted</a:t>
            </a:r>
            <a:endParaRPr lang="es-ES" dirty="0"/>
          </a:p>
        </p:txBody>
      </p:sp>
      <p:sp>
        <p:nvSpPr>
          <p:cNvPr id="26" name="CuadroTexto 25"/>
          <p:cNvSpPr txBox="1"/>
          <p:nvPr/>
        </p:nvSpPr>
        <p:spPr>
          <a:xfrm>
            <a:off x="159917" y="6001702"/>
            <a:ext cx="11003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Gonhgu</a:t>
            </a:r>
            <a:r>
              <a:rPr lang="es-ES" sz="1200" dirty="0" smtClean="0"/>
              <a:t> Li, </a:t>
            </a:r>
            <a:r>
              <a:rPr lang="en-US" sz="1200" dirty="0"/>
              <a:t>FT-IR studies of zeolite materials: </a:t>
            </a:r>
            <a:r>
              <a:rPr lang="en-US" sz="1200" dirty="0" smtClean="0"/>
              <a:t>characterization</a:t>
            </a:r>
            <a:r>
              <a:rPr lang="es-ES" sz="1200" dirty="0" smtClean="0"/>
              <a:t>and </a:t>
            </a:r>
            <a:r>
              <a:rPr lang="es-ES" sz="1200" dirty="0" err="1"/>
              <a:t>environmental</a:t>
            </a:r>
            <a:r>
              <a:rPr lang="es-ES" sz="1200" dirty="0"/>
              <a:t> </a:t>
            </a:r>
            <a:r>
              <a:rPr lang="es-ES" sz="1200" dirty="0" err="1" smtClean="0"/>
              <a:t>applications</a:t>
            </a:r>
            <a:r>
              <a:rPr lang="es-ES" sz="1200" dirty="0" smtClean="0"/>
              <a:t>, Tesis doctoral. 2005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19318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redondeado 8"/>
          <p:cNvSpPr/>
          <p:nvPr/>
        </p:nvSpPr>
        <p:spPr>
          <a:xfrm>
            <a:off x="2133600" y="5378827"/>
            <a:ext cx="8653670" cy="884922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redondeado 7"/>
          <p:cNvSpPr/>
          <p:nvPr/>
        </p:nvSpPr>
        <p:spPr>
          <a:xfrm>
            <a:off x="2133600" y="3762840"/>
            <a:ext cx="8653670" cy="1524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redondeado 6"/>
          <p:cNvSpPr/>
          <p:nvPr/>
        </p:nvSpPr>
        <p:spPr>
          <a:xfrm>
            <a:off x="2133600" y="2146853"/>
            <a:ext cx="8653670" cy="1524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2344960" y="2557870"/>
            <a:ext cx="62039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Análisis Estructural (Cambios estructurales)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Acidez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Seguir reacciones químicas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7047727" y="2268311"/>
            <a:ext cx="5380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Cristalinidad</a:t>
            </a:r>
          </a:p>
          <a:p>
            <a:r>
              <a:rPr lang="es-ES" dirty="0" smtClean="0"/>
              <a:t>Relación Si/Al intrarreticular</a:t>
            </a:r>
          </a:p>
          <a:p>
            <a:r>
              <a:rPr lang="es-ES" dirty="0" smtClean="0"/>
              <a:t>Modificaciones estructurales</a:t>
            </a:r>
          </a:p>
          <a:p>
            <a:r>
              <a:rPr lang="es-ES" dirty="0" smtClean="0"/>
              <a:t>Cambios en el orden estructural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4386470" y="4052399"/>
            <a:ext cx="31329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Tipo </a:t>
            </a:r>
            <a:r>
              <a:rPr lang="es-ES" dirty="0"/>
              <a:t>de acidez Lewis o </a:t>
            </a:r>
            <a:r>
              <a:rPr lang="es-ES" dirty="0" err="1" smtClean="0"/>
              <a:t>Brönsted</a:t>
            </a:r>
            <a:endParaRPr lang="es-ES" dirty="0" smtClean="0"/>
          </a:p>
          <a:p>
            <a:r>
              <a:rPr lang="es-ES" dirty="0" smtClean="0"/>
              <a:t>Acidez </a:t>
            </a:r>
            <a:r>
              <a:rPr lang="es-ES" dirty="0"/>
              <a:t>total</a:t>
            </a:r>
          </a:p>
          <a:p>
            <a:r>
              <a:rPr lang="es-ES" dirty="0" smtClean="0"/>
              <a:t>Fuerza </a:t>
            </a:r>
            <a:r>
              <a:rPr lang="es-ES" dirty="0"/>
              <a:t>ácida</a:t>
            </a:r>
          </a:p>
          <a:p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575772" y="167747"/>
            <a:ext cx="985233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Caracterización de zeolitas mediante IR</a:t>
            </a:r>
            <a:endParaRPr lang="es-ES" sz="2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377538" y="1033153"/>
            <a:ext cx="8312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La posición de las bandas depende de la zeolita</a:t>
            </a:r>
          </a:p>
          <a:p>
            <a:r>
              <a:rPr lang="es-ES" dirty="0" smtClean="0"/>
              <a:t>No es un análisis determinante comúnmente se complementa con DRX.</a:t>
            </a:r>
          </a:p>
        </p:txBody>
      </p:sp>
    </p:spTree>
    <p:extLst>
      <p:ext uri="{BB962C8B-B14F-4D97-AF65-F5344CB8AC3E}">
        <p14:creationId xmlns:p14="http://schemas.microsoft.com/office/powerpoint/2010/main" val="208493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575772" y="167747"/>
            <a:ext cx="985233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Caracterización de zeolitas mediante IR</a:t>
            </a:r>
            <a:endParaRPr lang="es-ES" sz="2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148754" y="902038"/>
            <a:ext cx="9852338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Modificación estructural</a:t>
            </a:r>
            <a:endParaRPr lang="es-ES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1" t="7255" r="15663" b="48822"/>
          <a:stretch/>
        </p:blipFill>
        <p:spPr>
          <a:xfrm rot="10800000">
            <a:off x="6548137" y="918158"/>
            <a:ext cx="5486402" cy="561166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687986" y="496167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ZSM5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6548137" y="6529819"/>
            <a:ext cx="5788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Tomado de: </a:t>
            </a:r>
            <a:r>
              <a:rPr lang="es-ES" sz="1200" dirty="0" err="1" smtClean="0"/>
              <a:t>Gianneto</a:t>
            </a:r>
            <a:r>
              <a:rPr lang="es-ES" sz="1200" dirty="0" smtClean="0"/>
              <a:t>, Montes y Rodríguez 2000</a:t>
            </a:r>
            <a:endParaRPr lang="es-ES" sz="1200" dirty="0"/>
          </a:p>
        </p:txBody>
      </p:sp>
      <p:sp>
        <p:nvSpPr>
          <p:cNvPr id="10" name="Forma libre 9"/>
          <p:cNvSpPr/>
          <p:nvPr/>
        </p:nvSpPr>
        <p:spPr>
          <a:xfrm>
            <a:off x="10011626" y="1254927"/>
            <a:ext cx="175846" cy="175847"/>
          </a:xfrm>
          <a:custGeom>
            <a:avLst/>
            <a:gdLst>
              <a:gd name="connsiteX0" fmla="*/ 0 w 175846"/>
              <a:gd name="connsiteY0" fmla="*/ 0 h 175847"/>
              <a:gd name="connsiteX1" fmla="*/ 0 w 175846"/>
              <a:gd name="connsiteY1" fmla="*/ 0 h 175847"/>
              <a:gd name="connsiteX2" fmla="*/ 25121 w 175846"/>
              <a:gd name="connsiteY2" fmla="*/ 55266 h 175847"/>
              <a:gd name="connsiteX3" fmla="*/ 40193 w 175846"/>
              <a:gd name="connsiteY3" fmla="*/ 65315 h 175847"/>
              <a:gd name="connsiteX4" fmla="*/ 45217 w 175846"/>
              <a:gd name="connsiteY4" fmla="*/ 80387 h 175847"/>
              <a:gd name="connsiteX5" fmla="*/ 60290 w 175846"/>
              <a:gd name="connsiteY5" fmla="*/ 140677 h 175847"/>
              <a:gd name="connsiteX6" fmla="*/ 65314 w 175846"/>
              <a:gd name="connsiteY6" fmla="*/ 160774 h 175847"/>
              <a:gd name="connsiteX7" fmla="*/ 75363 w 175846"/>
              <a:gd name="connsiteY7" fmla="*/ 175847 h 175847"/>
              <a:gd name="connsiteX8" fmla="*/ 105508 w 175846"/>
              <a:gd name="connsiteY8" fmla="*/ 160774 h 175847"/>
              <a:gd name="connsiteX9" fmla="*/ 115556 w 175846"/>
              <a:gd name="connsiteY9" fmla="*/ 145702 h 175847"/>
              <a:gd name="connsiteX10" fmla="*/ 175846 w 175846"/>
              <a:gd name="connsiteY10" fmla="*/ 140677 h 175847"/>
              <a:gd name="connsiteX11" fmla="*/ 175846 w 175846"/>
              <a:gd name="connsiteY11" fmla="*/ 140677 h 17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5846" h="175847">
                <a:moveTo>
                  <a:pt x="0" y="0"/>
                </a:moveTo>
                <a:lnTo>
                  <a:pt x="0" y="0"/>
                </a:lnTo>
                <a:cubicBezTo>
                  <a:pt x="4410" y="11760"/>
                  <a:pt x="12528" y="42673"/>
                  <a:pt x="25121" y="55266"/>
                </a:cubicBezTo>
                <a:cubicBezTo>
                  <a:pt x="29391" y="59536"/>
                  <a:pt x="35169" y="61965"/>
                  <a:pt x="40193" y="65315"/>
                </a:cubicBezTo>
                <a:cubicBezTo>
                  <a:pt x="41868" y="70339"/>
                  <a:pt x="43824" y="75278"/>
                  <a:pt x="45217" y="80387"/>
                </a:cubicBezTo>
                <a:lnTo>
                  <a:pt x="60290" y="140677"/>
                </a:lnTo>
                <a:cubicBezTo>
                  <a:pt x="61965" y="147376"/>
                  <a:pt x="61484" y="155029"/>
                  <a:pt x="65314" y="160774"/>
                </a:cubicBezTo>
                <a:lnTo>
                  <a:pt x="75363" y="175847"/>
                </a:lnTo>
                <a:cubicBezTo>
                  <a:pt x="94612" y="171034"/>
                  <a:pt x="94310" y="174771"/>
                  <a:pt x="105508" y="160774"/>
                </a:cubicBezTo>
                <a:cubicBezTo>
                  <a:pt x="109280" y="156059"/>
                  <a:pt x="109750" y="147361"/>
                  <a:pt x="115556" y="145702"/>
                </a:cubicBezTo>
                <a:cubicBezTo>
                  <a:pt x="134946" y="140162"/>
                  <a:pt x="175846" y="140677"/>
                  <a:pt x="175846" y="140677"/>
                </a:cubicBezTo>
                <a:lnTo>
                  <a:pt x="175846" y="14067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orma libre 10"/>
          <p:cNvSpPr/>
          <p:nvPr/>
        </p:nvSpPr>
        <p:spPr>
          <a:xfrm>
            <a:off x="9981481" y="1611644"/>
            <a:ext cx="291403" cy="552659"/>
          </a:xfrm>
          <a:custGeom>
            <a:avLst/>
            <a:gdLst>
              <a:gd name="connsiteX0" fmla="*/ 0 w 291403"/>
              <a:gd name="connsiteY0" fmla="*/ 0 h 552659"/>
              <a:gd name="connsiteX1" fmla="*/ 0 w 291403"/>
              <a:gd name="connsiteY1" fmla="*/ 0 h 552659"/>
              <a:gd name="connsiteX2" fmla="*/ 40194 w 291403"/>
              <a:gd name="connsiteY2" fmla="*/ 45217 h 552659"/>
              <a:gd name="connsiteX3" fmla="*/ 65315 w 291403"/>
              <a:gd name="connsiteY3" fmla="*/ 40193 h 552659"/>
              <a:gd name="connsiteX4" fmla="*/ 75363 w 291403"/>
              <a:gd name="connsiteY4" fmla="*/ 55266 h 552659"/>
              <a:gd name="connsiteX5" fmla="*/ 65315 w 291403"/>
              <a:gd name="connsiteY5" fmla="*/ 130628 h 552659"/>
              <a:gd name="connsiteX6" fmla="*/ 70339 w 291403"/>
              <a:gd name="connsiteY6" fmla="*/ 185894 h 552659"/>
              <a:gd name="connsiteX7" fmla="*/ 80387 w 291403"/>
              <a:gd name="connsiteY7" fmla="*/ 221063 h 552659"/>
              <a:gd name="connsiteX8" fmla="*/ 95460 w 291403"/>
              <a:gd name="connsiteY8" fmla="*/ 281353 h 552659"/>
              <a:gd name="connsiteX9" fmla="*/ 100484 w 291403"/>
              <a:gd name="connsiteY9" fmla="*/ 301450 h 552659"/>
              <a:gd name="connsiteX10" fmla="*/ 115556 w 291403"/>
              <a:gd name="connsiteY10" fmla="*/ 356716 h 552659"/>
              <a:gd name="connsiteX11" fmla="*/ 120581 w 291403"/>
              <a:gd name="connsiteY11" fmla="*/ 376813 h 552659"/>
              <a:gd name="connsiteX12" fmla="*/ 125605 w 291403"/>
              <a:gd name="connsiteY12" fmla="*/ 411982 h 552659"/>
              <a:gd name="connsiteX13" fmla="*/ 130629 w 291403"/>
              <a:gd name="connsiteY13" fmla="*/ 427055 h 552659"/>
              <a:gd name="connsiteX14" fmla="*/ 140677 w 291403"/>
              <a:gd name="connsiteY14" fmla="*/ 467248 h 552659"/>
              <a:gd name="connsiteX15" fmla="*/ 155750 w 291403"/>
              <a:gd name="connsiteY15" fmla="*/ 482320 h 552659"/>
              <a:gd name="connsiteX16" fmla="*/ 165798 w 291403"/>
              <a:gd name="connsiteY16" fmla="*/ 517490 h 552659"/>
              <a:gd name="connsiteX17" fmla="*/ 175847 w 291403"/>
              <a:gd name="connsiteY17" fmla="*/ 542611 h 552659"/>
              <a:gd name="connsiteX18" fmla="*/ 190919 w 291403"/>
              <a:gd name="connsiteY18" fmla="*/ 552659 h 552659"/>
              <a:gd name="connsiteX19" fmla="*/ 205992 w 291403"/>
              <a:gd name="connsiteY19" fmla="*/ 517490 h 552659"/>
              <a:gd name="connsiteX20" fmla="*/ 226088 w 291403"/>
              <a:gd name="connsiteY20" fmla="*/ 487345 h 552659"/>
              <a:gd name="connsiteX21" fmla="*/ 231112 w 291403"/>
              <a:gd name="connsiteY21" fmla="*/ 452175 h 552659"/>
              <a:gd name="connsiteX22" fmla="*/ 236137 w 291403"/>
              <a:gd name="connsiteY22" fmla="*/ 432079 h 552659"/>
              <a:gd name="connsiteX23" fmla="*/ 241161 w 291403"/>
              <a:gd name="connsiteY23" fmla="*/ 366764 h 552659"/>
              <a:gd name="connsiteX24" fmla="*/ 266282 w 291403"/>
              <a:gd name="connsiteY24" fmla="*/ 306474 h 552659"/>
              <a:gd name="connsiteX25" fmla="*/ 286378 w 291403"/>
              <a:gd name="connsiteY25" fmla="*/ 271305 h 552659"/>
              <a:gd name="connsiteX26" fmla="*/ 291403 w 291403"/>
              <a:gd name="connsiteY26" fmla="*/ 266281 h 552659"/>
              <a:gd name="connsiteX27" fmla="*/ 291403 w 291403"/>
              <a:gd name="connsiteY27" fmla="*/ 266281 h 55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91403" h="552659">
                <a:moveTo>
                  <a:pt x="0" y="0"/>
                </a:moveTo>
                <a:lnTo>
                  <a:pt x="0" y="0"/>
                </a:lnTo>
                <a:cubicBezTo>
                  <a:pt x="9246" y="14793"/>
                  <a:pt x="16395" y="45217"/>
                  <a:pt x="40194" y="45217"/>
                </a:cubicBezTo>
                <a:cubicBezTo>
                  <a:pt x="48733" y="45217"/>
                  <a:pt x="56941" y="41868"/>
                  <a:pt x="65315" y="40193"/>
                </a:cubicBezTo>
                <a:cubicBezTo>
                  <a:pt x="68664" y="45217"/>
                  <a:pt x="74961" y="49241"/>
                  <a:pt x="75363" y="55266"/>
                </a:cubicBezTo>
                <a:cubicBezTo>
                  <a:pt x="78095" y="96246"/>
                  <a:pt x="74564" y="102881"/>
                  <a:pt x="65315" y="130628"/>
                </a:cubicBezTo>
                <a:cubicBezTo>
                  <a:pt x="66990" y="149050"/>
                  <a:pt x="67894" y="167558"/>
                  <a:pt x="70339" y="185894"/>
                </a:cubicBezTo>
                <a:cubicBezTo>
                  <a:pt x="72522" y="202267"/>
                  <a:pt x="76343" y="206236"/>
                  <a:pt x="80387" y="221063"/>
                </a:cubicBezTo>
                <a:lnTo>
                  <a:pt x="95460" y="281353"/>
                </a:lnTo>
                <a:cubicBezTo>
                  <a:pt x="97135" y="288052"/>
                  <a:pt x="98300" y="294899"/>
                  <a:pt x="100484" y="301450"/>
                </a:cubicBezTo>
                <a:cubicBezTo>
                  <a:pt x="116172" y="348514"/>
                  <a:pt x="106085" y="314099"/>
                  <a:pt x="115556" y="356716"/>
                </a:cubicBezTo>
                <a:cubicBezTo>
                  <a:pt x="117054" y="363457"/>
                  <a:pt x="119346" y="370019"/>
                  <a:pt x="120581" y="376813"/>
                </a:cubicBezTo>
                <a:cubicBezTo>
                  <a:pt x="122699" y="388464"/>
                  <a:pt x="123283" y="400370"/>
                  <a:pt x="125605" y="411982"/>
                </a:cubicBezTo>
                <a:cubicBezTo>
                  <a:pt x="126644" y="417175"/>
                  <a:pt x="129236" y="421946"/>
                  <a:pt x="130629" y="427055"/>
                </a:cubicBezTo>
                <a:cubicBezTo>
                  <a:pt x="134263" y="440378"/>
                  <a:pt x="130912" y="457483"/>
                  <a:pt x="140677" y="467248"/>
                </a:cubicBezTo>
                <a:lnTo>
                  <a:pt x="155750" y="482320"/>
                </a:lnTo>
                <a:cubicBezTo>
                  <a:pt x="159708" y="498152"/>
                  <a:pt x="160393" y="503078"/>
                  <a:pt x="165798" y="517490"/>
                </a:cubicBezTo>
                <a:cubicBezTo>
                  <a:pt x="168965" y="525935"/>
                  <a:pt x="170605" y="535272"/>
                  <a:pt x="175847" y="542611"/>
                </a:cubicBezTo>
                <a:cubicBezTo>
                  <a:pt x="179357" y="547524"/>
                  <a:pt x="185895" y="549310"/>
                  <a:pt x="190919" y="552659"/>
                </a:cubicBezTo>
                <a:cubicBezTo>
                  <a:pt x="227496" y="497790"/>
                  <a:pt x="173546" y="582381"/>
                  <a:pt x="205992" y="517490"/>
                </a:cubicBezTo>
                <a:cubicBezTo>
                  <a:pt x="211393" y="506689"/>
                  <a:pt x="226088" y="487345"/>
                  <a:pt x="226088" y="487345"/>
                </a:cubicBezTo>
                <a:cubicBezTo>
                  <a:pt x="227763" y="475622"/>
                  <a:pt x="228993" y="463826"/>
                  <a:pt x="231112" y="452175"/>
                </a:cubicBezTo>
                <a:cubicBezTo>
                  <a:pt x="232347" y="445381"/>
                  <a:pt x="235330" y="438937"/>
                  <a:pt x="236137" y="432079"/>
                </a:cubicBezTo>
                <a:cubicBezTo>
                  <a:pt x="238689" y="410393"/>
                  <a:pt x="238610" y="388450"/>
                  <a:pt x="241161" y="366764"/>
                </a:cubicBezTo>
                <a:cubicBezTo>
                  <a:pt x="243825" y="344123"/>
                  <a:pt x="256099" y="326839"/>
                  <a:pt x="266282" y="306474"/>
                </a:cubicBezTo>
                <a:cubicBezTo>
                  <a:pt x="274624" y="289791"/>
                  <a:pt x="275729" y="285504"/>
                  <a:pt x="286378" y="271305"/>
                </a:cubicBezTo>
                <a:cubicBezTo>
                  <a:pt x="287799" y="269410"/>
                  <a:pt x="289728" y="267956"/>
                  <a:pt x="291403" y="266281"/>
                </a:cubicBezTo>
                <a:lnTo>
                  <a:pt x="291403" y="26628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orma libre 11"/>
          <p:cNvSpPr/>
          <p:nvPr/>
        </p:nvSpPr>
        <p:spPr>
          <a:xfrm>
            <a:off x="9996553" y="2023626"/>
            <a:ext cx="261258" cy="487788"/>
          </a:xfrm>
          <a:custGeom>
            <a:avLst/>
            <a:gdLst>
              <a:gd name="connsiteX0" fmla="*/ 0 w 261258"/>
              <a:gd name="connsiteY0" fmla="*/ 0 h 487788"/>
              <a:gd name="connsiteX1" fmla="*/ 0 w 261258"/>
              <a:gd name="connsiteY1" fmla="*/ 0 h 487788"/>
              <a:gd name="connsiteX2" fmla="*/ 30145 w 261258"/>
              <a:gd name="connsiteY2" fmla="*/ 35170 h 487788"/>
              <a:gd name="connsiteX3" fmla="*/ 50242 w 261258"/>
              <a:gd name="connsiteY3" fmla="*/ 60290 h 487788"/>
              <a:gd name="connsiteX4" fmla="*/ 60290 w 261258"/>
              <a:gd name="connsiteY4" fmla="*/ 175847 h 487788"/>
              <a:gd name="connsiteX5" fmla="*/ 70339 w 261258"/>
              <a:gd name="connsiteY5" fmla="*/ 211016 h 487788"/>
              <a:gd name="connsiteX6" fmla="*/ 85411 w 261258"/>
              <a:gd name="connsiteY6" fmla="*/ 241161 h 487788"/>
              <a:gd name="connsiteX7" fmla="*/ 100484 w 261258"/>
              <a:gd name="connsiteY7" fmla="*/ 316523 h 487788"/>
              <a:gd name="connsiteX8" fmla="*/ 105508 w 261258"/>
              <a:gd name="connsiteY8" fmla="*/ 336620 h 487788"/>
              <a:gd name="connsiteX9" fmla="*/ 125605 w 261258"/>
              <a:gd name="connsiteY9" fmla="*/ 356717 h 487788"/>
              <a:gd name="connsiteX10" fmla="*/ 140677 w 261258"/>
              <a:gd name="connsiteY10" fmla="*/ 427055 h 487788"/>
              <a:gd name="connsiteX11" fmla="*/ 155750 w 261258"/>
              <a:gd name="connsiteY11" fmla="*/ 457200 h 487788"/>
              <a:gd name="connsiteX12" fmla="*/ 175847 w 261258"/>
              <a:gd name="connsiteY12" fmla="*/ 477297 h 487788"/>
              <a:gd name="connsiteX13" fmla="*/ 190919 w 261258"/>
              <a:gd name="connsiteY13" fmla="*/ 427055 h 487788"/>
              <a:gd name="connsiteX14" fmla="*/ 195943 w 261258"/>
              <a:gd name="connsiteY14" fmla="*/ 381838 h 487788"/>
              <a:gd name="connsiteX15" fmla="*/ 211016 w 261258"/>
              <a:gd name="connsiteY15" fmla="*/ 366765 h 487788"/>
              <a:gd name="connsiteX16" fmla="*/ 221064 w 261258"/>
              <a:gd name="connsiteY16" fmla="*/ 276330 h 487788"/>
              <a:gd name="connsiteX17" fmla="*/ 231112 w 261258"/>
              <a:gd name="connsiteY17" fmla="*/ 261258 h 487788"/>
              <a:gd name="connsiteX18" fmla="*/ 241161 w 261258"/>
              <a:gd name="connsiteY18" fmla="*/ 251209 h 487788"/>
              <a:gd name="connsiteX19" fmla="*/ 246185 w 261258"/>
              <a:gd name="connsiteY19" fmla="*/ 231112 h 487788"/>
              <a:gd name="connsiteX20" fmla="*/ 261258 w 261258"/>
              <a:gd name="connsiteY20" fmla="*/ 216040 h 487788"/>
              <a:gd name="connsiteX21" fmla="*/ 261258 w 261258"/>
              <a:gd name="connsiteY21" fmla="*/ 216040 h 48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61258" h="487788">
                <a:moveTo>
                  <a:pt x="0" y="0"/>
                </a:moveTo>
                <a:lnTo>
                  <a:pt x="0" y="0"/>
                </a:lnTo>
                <a:cubicBezTo>
                  <a:pt x="10048" y="11723"/>
                  <a:pt x="19227" y="24252"/>
                  <a:pt x="30145" y="35170"/>
                </a:cubicBezTo>
                <a:cubicBezTo>
                  <a:pt x="52871" y="57896"/>
                  <a:pt x="40461" y="30946"/>
                  <a:pt x="50242" y="60290"/>
                </a:cubicBezTo>
                <a:cubicBezTo>
                  <a:pt x="53591" y="98809"/>
                  <a:pt x="56020" y="137419"/>
                  <a:pt x="60290" y="175847"/>
                </a:cubicBezTo>
                <a:cubicBezTo>
                  <a:pt x="61717" y="188688"/>
                  <a:pt x="66877" y="198898"/>
                  <a:pt x="70339" y="211016"/>
                </a:cubicBezTo>
                <a:cubicBezTo>
                  <a:pt x="77746" y="236942"/>
                  <a:pt x="69634" y="225382"/>
                  <a:pt x="85411" y="241161"/>
                </a:cubicBezTo>
                <a:cubicBezTo>
                  <a:pt x="92389" y="290002"/>
                  <a:pt x="87564" y="264840"/>
                  <a:pt x="100484" y="316523"/>
                </a:cubicBezTo>
                <a:cubicBezTo>
                  <a:pt x="102159" y="323222"/>
                  <a:pt x="100625" y="331737"/>
                  <a:pt x="105508" y="336620"/>
                </a:cubicBezTo>
                <a:lnTo>
                  <a:pt x="125605" y="356717"/>
                </a:lnTo>
                <a:cubicBezTo>
                  <a:pt x="132899" y="400485"/>
                  <a:pt x="128158" y="376978"/>
                  <a:pt x="140677" y="427055"/>
                </a:cubicBezTo>
                <a:cubicBezTo>
                  <a:pt x="146850" y="451748"/>
                  <a:pt x="140818" y="442269"/>
                  <a:pt x="155750" y="457200"/>
                </a:cubicBezTo>
                <a:cubicBezTo>
                  <a:pt x="167296" y="491839"/>
                  <a:pt x="158308" y="494834"/>
                  <a:pt x="175847" y="477297"/>
                </a:cubicBezTo>
                <a:cubicBezTo>
                  <a:pt x="188079" y="440601"/>
                  <a:pt x="183326" y="457428"/>
                  <a:pt x="190919" y="427055"/>
                </a:cubicBezTo>
                <a:cubicBezTo>
                  <a:pt x="192594" y="411983"/>
                  <a:pt x="191147" y="396225"/>
                  <a:pt x="195943" y="381838"/>
                </a:cubicBezTo>
                <a:cubicBezTo>
                  <a:pt x="198190" y="375097"/>
                  <a:pt x="209475" y="373701"/>
                  <a:pt x="211016" y="366765"/>
                </a:cubicBezTo>
                <a:cubicBezTo>
                  <a:pt x="214279" y="352081"/>
                  <a:pt x="208524" y="301412"/>
                  <a:pt x="221064" y="276330"/>
                </a:cubicBezTo>
                <a:cubicBezTo>
                  <a:pt x="223764" y="270929"/>
                  <a:pt x="227340" y="265973"/>
                  <a:pt x="231112" y="261258"/>
                </a:cubicBezTo>
                <a:cubicBezTo>
                  <a:pt x="234071" y="257559"/>
                  <a:pt x="237811" y="254559"/>
                  <a:pt x="241161" y="251209"/>
                </a:cubicBezTo>
                <a:cubicBezTo>
                  <a:pt x="242836" y="244510"/>
                  <a:pt x="242759" y="237107"/>
                  <a:pt x="246185" y="231112"/>
                </a:cubicBezTo>
                <a:cubicBezTo>
                  <a:pt x="249710" y="224943"/>
                  <a:pt x="261258" y="216040"/>
                  <a:pt x="261258" y="216040"/>
                </a:cubicBezTo>
                <a:lnTo>
                  <a:pt x="261258" y="21604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orma libre 12"/>
          <p:cNvSpPr/>
          <p:nvPr/>
        </p:nvSpPr>
        <p:spPr>
          <a:xfrm>
            <a:off x="10016650" y="2390391"/>
            <a:ext cx="256233" cy="708409"/>
          </a:xfrm>
          <a:custGeom>
            <a:avLst/>
            <a:gdLst>
              <a:gd name="connsiteX0" fmla="*/ 0 w 256233"/>
              <a:gd name="connsiteY0" fmla="*/ 0 h 708409"/>
              <a:gd name="connsiteX1" fmla="*/ 0 w 256233"/>
              <a:gd name="connsiteY1" fmla="*/ 0 h 708409"/>
              <a:gd name="connsiteX2" fmla="*/ 35169 w 256233"/>
              <a:gd name="connsiteY2" fmla="*/ 30145 h 708409"/>
              <a:gd name="connsiteX3" fmla="*/ 40193 w 256233"/>
              <a:gd name="connsiteY3" fmla="*/ 65314 h 708409"/>
              <a:gd name="connsiteX4" fmla="*/ 45217 w 256233"/>
              <a:gd name="connsiteY4" fmla="*/ 80387 h 708409"/>
              <a:gd name="connsiteX5" fmla="*/ 60290 w 256233"/>
              <a:gd name="connsiteY5" fmla="*/ 200967 h 708409"/>
              <a:gd name="connsiteX6" fmla="*/ 70338 w 256233"/>
              <a:gd name="connsiteY6" fmla="*/ 241160 h 708409"/>
              <a:gd name="connsiteX7" fmla="*/ 75363 w 256233"/>
              <a:gd name="connsiteY7" fmla="*/ 291402 h 708409"/>
              <a:gd name="connsiteX8" fmla="*/ 80387 w 256233"/>
              <a:gd name="connsiteY8" fmla="*/ 351692 h 708409"/>
              <a:gd name="connsiteX9" fmla="*/ 85411 w 256233"/>
              <a:gd name="connsiteY9" fmla="*/ 366765 h 708409"/>
              <a:gd name="connsiteX10" fmla="*/ 95459 w 256233"/>
              <a:gd name="connsiteY10" fmla="*/ 406958 h 708409"/>
              <a:gd name="connsiteX11" fmla="*/ 105508 w 256233"/>
              <a:gd name="connsiteY11" fmla="*/ 457200 h 708409"/>
              <a:gd name="connsiteX12" fmla="*/ 110532 w 256233"/>
              <a:gd name="connsiteY12" fmla="*/ 607925 h 708409"/>
              <a:gd name="connsiteX13" fmla="*/ 120580 w 256233"/>
              <a:gd name="connsiteY13" fmla="*/ 648119 h 708409"/>
              <a:gd name="connsiteX14" fmla="*/ 130628 w 256233"/>
              <a:gd name="connsiteY14" fmla="*/ 663191 h 708409"/>
              <a:gd name="connsiteX15" fmla="*/ 150725 w 256233"/>
              <a:gd name="connsiteY15" fmla="*/ 708409 h 708409"/>
              <a:gd name="connsiteX16" fmla="*/ 165798 w 256233"/>
              <a:gd name="connsiteY16" fmla="*/ 698360 h 708409"/>
              <a:gd name="connsiteX17" fmla="*/ 175846 w 256233"/>
              <a:gd name="connsiteY17" fmla="*/ 683288 h 708409"/>
              <a:gd name="connsiteX18" fmla="*/ 180870 w 256233"/>
              <a:gd name="connsiteY18" fmla="*/ 527538 h 708409"/>
              <a:gd name="connsiteX19" fmla="*/ 195943 w 256233"/>
              <a:gd name="connsiteY19" fmla="*/ 497393 h 708409"/>
              <a:gd name="connsiteX20" fmla="*/ 200967 w 256233"/>
              <a:gd name="connsiteY20" fmla="*/ 452176 h 708409"/>
              <a:gd name="connsiteX21" fmla="*/ 205991 w 256233"/>
              <a:gd name="connsiteY21" fmla="*/ 422031 h 708409"/>
              <a:gd name="connsiteX22" fmla="*/ 211015 w 256233"/>
              <a:gd name="connsiteY22" fmla="*/ 376813 h 708409"/>
              <a:gd name="connsiteX23" fmla="*/ 221064 w 256233"/>
              <a:gd name="connsiteY23" fmla="*/ 341644 h 708409"/>
              <a:gd name="connsiteX24" fmla="*/ 231112 w 256233"/>
              <a:gd name="connsiteY24" fmla="*/ 301451 h 708409"/>
              <a:gd name="connsiteX25" fmla="*/ 236136 w 256233"/>
              <a:gd name="connsiteY25" fmla="*/ 276330 h 708409"/>
              <a:gd name="connsiteX26" fmla="*/ 256233 w 256233"/>
              <a:gd name="connsiteY26" fmla="*/ 236136 h 708409"/>
              <a:gd name="connsiteX27" fmla="*/ 256233 w 256233"/>
              <a:gd name="connsiteY27" fmla="*/ 236136 h 708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56233" h="708409">
                <a:moveTo>
                  <a:pt x="0" y="0"/>
                </a:moveTo>
                <a:lnTo>
                  <a:pt x="0" y="0"/>
                </a:lnTo>
                <a:cubicBezTo>
                  <a:pt x="11723" y="10048"/>
                  <a:pt x="27077" y="16995"/>
                  <a:pt x="35169" y="30145"/>
                </a:cubicBezTo>
                <a:cubicBezTo>
                  <a:pt x="41375" y="40230"/>
                  <a:pt x="37871" y="53702"/>
                  <a:pt x="40193" y="65314"/>
                </a:cubicBezTo>
                <a:cubicBezTo>
                  <a:pt x="41232" y="70507"/>
                  <a:pt x="43542" y="75363"/>
                  <a:pt x="45217" y="80387"/>
                </a:cubicBezTo>
                <a:cubicBezTo>
                  <a:pt x="50241" y="120580"/>
                  <a:pt x="47482" y="162539"/>
                  <a:pt x="60290" y="200967"/>
                </a:cubicBezTo>
                <a:cubicBezTo>
                  <a:pt x="65925" y="217874"/>
                  <a:pt x="67643" y="220951"/>
                  <a:pt x="70338" y="241160"/>
                </a:cubicBezTo>
                <a:cubicBezTo>
                  <a:pt x="72563" y="257843"/>
                  <a:pt x="73839" y="274640"/>
                  <a:pt x="75363" y="291402"/>
                </a:cubicBezTo>
                <a:cubicBezTo>
                  <a:pt x="77189" y="311485"/>
                  <a:pt x="77722" y="331703"/>
                  <a:pt x="80387" y="351692"/>
                </a:cubicBezTo>
                <a:cubicBezTo>
                  <a:pt x="81087" y="356942"/>
                  <a:pt x="84018" y="361656"/>
                  <a:pt x="85411" y="366765"/>
                </a:cubicBezTo>
                <a:cubicBezTo>
                  <a:pt x="89045" y="380088"/>
                  <a:pt x="93189" y="393336"/>
                  <a:pt x="95459" y="406958"/>
                </a:cubicBezTo>
                <a:cubicBezTo>
                  <a:pt x="101618" y="443914"/>
                  <a:pt x="98012" y="427220"/>
                  <a:pt x="105508" y="457200"/>
                </a:cubicBezTo>
                <a:cubicBezTo>
                  <a:pt x="107183" y="507442"/>
                  <a:pt x="106576" y="557811"/>
                  <a:pt x="110532" y="607925"/>
                </a:cubicBezTo>
                <a:cubicBezTo>
                  <a:pt x="111619" y="621692"/>
                  <a:pt x="112919" y="636628"/>
                  <a:pt x="120580" y="648119"/>
                </a:cubicBezTo>
                <a:cubicBezTo>
                  <a:pt x="123929" y="653143"/>
                  <a:pt x="128176" y="657673"/>
                  <a:pt x="130628" y="663191"/>
                </a:cubicBezTo>
                <a:cubicBezTo>
                  <a:pt x="154546" y="717004"/>
                  <a:pt x="127984" y="674296"/>
                  <a:pt x="150725" y="708409"/>
                </a:cubicBezTo>
                <a:cubicBezTo>
                  <a:pt x="155749" y="705059"/>
                  <a:pt x="161528" y="702630"/>
                  <a:pt x="165798" y="698360"/>
                </a:cubicBezTo>
                <a:cubicBezTo>
                  <a:pt x="170068" y="694090"/>
                  <a:pt x="175315" y="689303"/>
                  <a:pt x="175846" y="683288"/>
                </a:cubicBezTo>
                <a:cubicBezTo>
                  <a:pt x="180411" y="631545"/>
                  <a:pt x="177820" y="579392"/>
                  <a:pt x="180870" y="527538"/>
                </a:cubicBezTo>
                <a:cubicBezTo>
                  <a:pt x="181541" y="516131"/>
                  <a:pt x="190097" y="506161"/>
                  <a:pt x="195943" y="497393"/>
                </a:cubicBezTo>
                <a:cubicBezTo>
                  <a:pt x="197618" y="482321"/>
                  <a:pt x="198963" y="467208"/>
                  <a:pt x="200967" y="452176"/>
                </a:cubicBezTo>
                <a:cubicBezTo>
                  <a:pt x="202313" y="442078"/>
                  <a:pt x="204645" y="432129"/>
                  <a:pt x="205991" y="422031"/>
                </a:cubicBezTo>
                <a:cubicBezTo>
                  <a:pt x="207995" y="406999"/>
                  <a:pt x="208709" y="391802"/>
                  <a:pt x="211015" y="376813"/>
                </a:cubicBezTo>
                <a:cubicBezTo>
                  <a:pt x="213969" y="357609"/>
                  <a:pt x="216428" y="358642"/>
                  <a:pt x="221064" y="341644"/>
                </a:cubicBezTo>
                <a:cubicBezTo>
                  <a:pt x="224698" y="328321"/>
                  <a:pt x="228404" y="314993"/>
                  <a:pt x="231112" y="301451"/>
                </a:cubicBezTo>
                <a:cubicBezTo>
                  <a:pt x="232787" y="293077"/>
                  <a:pt x="233071" y="284300"/>
                  <a:pt x="236136" y="276330"/>
                </a:cubicBezTo>
                <a:cubicBezTo>
                  <a:pt x="241513" y="262349"/>
                  <a:pt x="256233" y="236136"/>
                  <a:pt x="256233" y="236136"/>
                </a:cubicBezTo>
                <a:lnTo>
                  <a:pt x="256233" y="236136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orma libre 13"/>
          <p:cNvSpPr/>
          <p:nvPr/>
        </p:nvSpPr>
        <p:spPr>
          <a:xfrm>
            <a:off x="9936263" y="2661697"/>
            <a:ext cx="361741" cy="1170633"/>
          </a:xfrm>
          <a:custGeom>
            <a:avLst/>
            <a:gdLst>
              <a:gd name="connsiteX0" fmla="*/ 0 w 361741"/>
              <a:gd name="connsiteY0" fmla="*/ 0 h 1170633"/>
              <a:gd name="connsiteX1" fmla="*/ 0 w 361741"/>
              <a:gd name="connsiteY1" fmla="*/ 0 h 1170633"/>
              <a:gd name="connsiteX2" fmla="*/ 35169 w 361741"/>
              <a:gd name="connsiteY2" fmla="*/ 30145 h 1170633"/>
              <a:gd name="connsiteX3" fmla="*/ 40194 w 361741"/>
              <a:gd name="connsiteY3" fmla="*/ 45217 h 1170633"/>
              <a:gd name="connsiteX4" fmla="*/ 50242 w 361741"/>
              <a:gd name="connsiteY4" fmla="*/ 85411 h 1170633"/>
              <a:gd name="connsiteX5" fmla="*/ 70339 w 361741"/>
              <a:gd name="connsiteY5" fmla="*/ 110532 h 1170633"/>
              <a:gd name="connsiteX6" fmla="*/ 85411 w 361741"/>
              <a:gd name="connsiteY6" fmla="*/ 120580 h 1170633"/>
              <a:gd name="connsiteX7" fmla="*/ 95460 w 361741"/>
              <a:gd name="connsiteY7" fmla="*/ 130628 h 1170633"/>
              <a:gd name="connsiteX8" fmla="*/ 100484 w 361741"/>
              <a:gd name="connsiteY8" fmla="*/ 261257 h 1170633"/>
              <a:gd name="connsiteX9" fmla="*/ 105508 w 361741"/>
              <a:gd name="connsiteY9" fmla="*/ 281354 h 1170633"/>
              <a:gd name="connsiteX10" fmla="*/ 110532 w 361741"/>
              <a:gd name="connsiteY10" fmla="*/ 316523 h 1170633"/>
              <a:gd name="connsiteX11" fmla="*/ 115556 w 361741"/>
              <a:gd name="connsiteY11" fmla="*/ 386861 h 1170633"/>
              <a:gd name="connsiteX12" fmla="*/ 125605 w 361741"/>
              <a:gd name="connsiteY12" fmla="*/ 427055 h 1170633"/>
              <a:gd name="connsiteX13" fmla="*/ 130629 w 361741"/>
              <a:gd name="connsiteY13" fmla="*/ 733529 h 1170633"/>
              <a:gd name="connsiteX14" fmla="*/ 135653 w 361741"/>
              <a:gd name="connsiteY14" fmla="*/ 748602 h 1170633"/>
              <a:gd name="connsiteX15" fmla="*/ 145701 w 361741"/>
              <a:gd name="connsiteY15" fmla="*/ 788795 h 1170633"/>
              <a:gd name="connsiteX16" fmla="*/ 155750 w 361741"/>
              <a:gd name="connsiteY16" fmla="*/ 1004835 h 1170633"/>
              <a:gd name="connsiteX17" fmla="*/ 165798 w 361741"/>
              <a:gd name="connsiteY17" fmla="*/ 1045028 h 1170633"/>
              <a:gd name="connsiteX18" fmla="*/ 170822 w 361741"/>
              <a:gd name="connsiteY18" fmla="*/ 1065125 h 1170633"/>
              <a:gd name="connsiteX19" fmla="*/ 175846 w 361741"/>
              <a:gd name="connsiteY19" fmla="*/ 1080198 h 1170633"/>
              <a:gd name="connsiteX20" fmla="*/ 185895 w 361741"/>
              <a:gd name="connsiteY20" fmla="*/ 1120391 h 1170633"/>
              <a:gd name="connsiteX21" fmla="*/ 190919 w 361741"/>
              <a:gd name="connsiteY21" fmla="*/ 1135463 h 1170633"/>
              <a:gd name="connsiteX22" fmla="*/ 200967 w 361741"/>
              <a:gd name="connsiteY22" fmla="*/ 1170633 h 1170633"/>
              <a:gd name="connsiteX23" fmla="*/ 241161 w 361741"/>
              <a:gd name="connsiteY23" fmla="*/ 1160584 h 1170633"/>
              <a:gd name="connsiteX24" fmla="*/ 256233 w 361741"/>
              <a:gd name="connsiteY24" fmla="*/ 1110343 h 1170633"/>
              <a:gd name="connsiteX25" fmla="*/ 261257 w 361741"/>
              <a:gd name="connsiteY25" fmla="*/ 1060101 h 1170633"/>
              <a:gd name="connsiteX26" fmla="*/ 271306 w 361741"/>
              <a:gd name="connsiteY26" fmla="*/ 879230 h 1170633"/>
              <a:gd name="connsiteX27" fmla="*/ 276330 w 361741"/>
              <a:gd name="connsiteY27" fmla="*/ 864158 h 1170633"/>
              <a:gd name="connsiteX28" fmla="*/ 281354 w 361741"/>
              <a:gd name="connsiteY28" fmla="*/ 839037 h 1170633"/>
              <a:gd name="connsiteX29" fmla="*/ 286378 w 361741"/>
              <a:gd name="connsiteY29" fmla="*/ 823965 h 1170633"/>
              <a:gd name="connsiteX30" fmla="*/ 291402 w 361741"/>
              <a:gd name="connsiteY30" fmla="*/ 803868 h 1170633"/>
              <a:gd name="connsiteX31" fmla="*/ 301451 w 361741"/>
              <a:gd name="connsiteY31" fmla="*/ 628022 h 1170633"/>
              <a:gd name="connsiteX32" fmla="*/ 306475 w 361741"/>
              <a:gd name="connsiteY32" fmla="*/ 597877 h 1170633"/>
              <a:gd name="connsiteX33" fmla="*/ 316523 w 361741"/>
              <a:gd name="connsiteY33" fmla="*/ 567732 h 1170633"/>
              <a:gd name="connsiteX34" fmla="*/ 321548 w 361741"/>
              <a:gd name="connsiteY34" fmla="*/ 522514 h 1170633"/>
              <a:gd name="connsiteX35" fmla="*/ 326572 w 361741"/>
              <a:gd name="connsiteY35" fmla="*/ 427055 h 1170633"/>
              <a:gd name="connsiteX36" fmla="*/ 331596 w 361741"/>
              <a:gd name="connsiteY36" fmla="*/ 411982 h 1170633"/>
              <a:gd name="connsiteX37" fmla="*/ 341644 w 361741"/>
              <a:gd name="connsiteY37" fmla="*/ 396910 h 1170633"/>
              <a:gd name="connsiteX38" fmla="*/ 361741 w 361741"/>
              <a:gd name="connsiteY38" fmla="*/ 376813 h 1170633"/>
              <a:gd name="connsiteX39" fmla="*/ 361741 w 361741"/>
              <a:gd name="connsiteY39" fmla="*/ 376813 h 117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61741" h="1170633">
                <a:moveTo>
                  <a:pt x="0" y="0"/>
                </a:moveTo>
                <a:lnTo>
                  <a:pt x="0" y="0"/>
                </a:lnTo>
                <a:cubicBezTo>
                  <a:pt x="11723" y="10048"/>
                  <a:pt x="24911" y="18605"/>
                  <a:pt x="35169" y="30145"/>
                </a:cubicBezTo>
                <a:cubicBezTo>
                  <a:pt x="38687" y="34103"/>
                  <a:pt x="38909" y="40079"/>
                  <a:pt x="40194" y="45217"/>
                </a:cubicBezTo>
                <a:cubicBezTo>
                  <a:pt x="43061" y="56683"/>
                  <a:pt x="44500" y="73926"/>
                  <a:pt x="50242" y="85411"/>
                </a:cubicBezTo>
                <a:cubicBezTo>
                  <a:pt x="54594" y="94116"/>
                  <a:pt x="62551" y="104301"/>
                  <a:pt x="70339" y="110532"/>
                </a:cubicBezTo>
                <a:cubicBezTo>
                  <a:pt x="75054" y="114304"/>
                  <a:pt x="80696" y="116808"/>
                  <a:pt x="85411" y="120580"/>
                </a:cubicBezTo>
                <a:cubicBezTo>
                  <a:pt x="89110" y="123539"/>
                  <a:pt x="92110" y="127279"/>
                  <a:pt x="95460" y="130628"/>
                </a:cubicBezTo>
                <a:cubicBezTo>
                  <a:pt x="97135" y="174171"/>
                  <a:pt x="97586" y="217778"/>
                  <a:pt x="100484" y="261257"/>
                </a:cubicBezTo>
                <a:cubicBezTo>
                  <a:pt x="100943" y="268147"/>
                  <a:pt x="104273" y="274560"/>
                  <a:pt x="105508" y="281354"/>
                </a:cubicBezTo>
                <a:cubicBezTo>
                  <a:pt x="107626" y="293005"/>
                  <a:pt x="109409" y="304734"/>
                  <a:pt x="110532" y="316523"/>
                </a:cubicBezTo>
                <a:cubicBezTo>
                  <a:pt x="112760" y="339923"/>
                  <a:pt x="113095" y="363484"/>
                  <a:pt x="115556" y="386861"/>
                </a:cubicBezTo>
                <a:cubicBezTo>
                  <a:pt x="117422" y="404586"/>
                  <a:pt x="120482" y="411688"/>
                  <a:pt x="125605" y="427055"/>
                </a:cubicBezTo>
                <a:cubicBezTo>
                  <a:pt x="127280" y="529213"/>
                  <a:pt x="127438" y="631407"/>
                  <a:pt x="130629" y="733529"/>
                </a:cubicBezTo>
                <a:cubicBezTo>
                  <a:pt x="130794" y="738822"/>
                  <a:pt x="134260" y="743493"/>
                  <a:pt x="135653" y="748602"/>
                </a:cubicBezTo>
                <a:cubicBezTo>
                  <a:pt x="139287" y="761925"/>
                  <a:pt x="145701" y="788795"/>
                  <a:pt x="145701" y="788795"/>
                </a:cubicBezTo>
                <a:cubicBezTo>
                  <a:pt x="147559" y="844520"/>
                  <a:pt x="148562" y="940144"/>
                  <a:pt x="155750" y="1004835"/>
                </a:cubicBezTo>
                <a:cubicBezTo>
                  <a:pt x="158536" y="1029910"/>
                  <a:pt x="160106" y="1025104"/>
                  <a:pt x="165798" y="1045028"/>
                </a:cubicBezTo>
                <a:cubicBezTo>
                  <a:pt x="167695" y="1051667"/>
                  <a:pt x="168925" y="1058486"/>
                  <a:pt x="170822" y="1065125"/>
                </a:cubicBezTo>
                <a:cubicBezTo>
                  <a:pt x="172277" y="1070217"/>
                  <a:pt x="174452" y="1075089"/>
                  <a:pt x="175846" y="1080198"/>
                </a:cubicBezTo>
                <a:cubicBezTo>
                  <a:pt x="179480" y="1093521"/>
                  <a:pt x="181528" y="1107290"/>
                  <a:pt x="185895" y="1120391"/>
                </a:cubicBezTo>
                <a:cubicBezTo>
                  <a:pt x="187570" y="1125415"/>
                  <a:pt x="189464" y="1130371"/>
                  <a:pt x="190919" y="1135463"/>
                </a:cubicBezTo>
                <a:cubicBezTo>
                  <a:pt x="203538" y="1179632"/>
                  <a:pt x="188919" y="1134487"/>
                  <a:pt x="200967" y="1170633"/>
                </a:cubicBezTo>
                <a:cubicBezTo>
                  <a:pt x="214365" y="1167283"/>
                  <a:pt x="230377" y="1169211"/>
                  <a:pt x="241161" y="1160584"/>
                </a:cubicBezTo>
                <a:cubicBezTo>
                  <a:pt x="244983" y="1157526"/>
                  <a:pt x="254122" y="1118786"/>
                  <a:pt x="256233" y="1110343"/>
                </a:cubicBezTo>
                <a:cubicBezTo>
                  <a:pt x="257908" y="1093596"/>
                  <a:pt x="260348" y="1076907"/>
                  <a:pt x="261257" y="1060101"/>
                </a:cubicBezTo>
                <a:cubicBezTo>
                  <a:pt x="263464" y="1019270"/>
                  <a:pt x="262418" y="932560"/>
                  <a:pt x="271306" y="879230"/>
                </a:cubicBezTo>
                <a:cubicBezTo>
                  <a:pt x="272177" y="874006"/>
                  <a:pt x="275046" y="869296"/>
                  <a:pt x="276330" y="864158"/>
                </a:cubicBezTo>
                <a:cubicBezTo>
                  <a:pt x="278401" y="855873"/>
                  <a:pt x="279283" y="847322"/>
                  <a:pt x="281354" y="839037"/>
                </a:cubicBezTo>
                <a:cubicBezTo>
                  <a:pt x="282638" y="833899"/>
                  <a:pt x="284923" y="829057"/>
                  <a:pt x="286378" y="823965"/>
                </a:cubicBezTo>
                <a:cubicBezTo>
                  <a:pt x="288275" y="817326"/>
                  <a:pt x="289727" y="810567"/>
                  <a:pt x="291402" y="803868"/>
                </a:cubicBezTo>
                <a:cubicBezTo>
                  <a:pt x="304548" y="672429"/>
                  <a:pt x="285918" y="868791"/>
                  <a:pt x="301451" y="628022"/>
                </a:cubicBezTo>
                <a:cubicBezTo>
                  <a:pt x="302107" y="617856"/>
                  <a:pt x="304004" y="607760"/>
                  <a:pt x="306475" y="597877"/>
                </a:cubicBezTo>
                <a:cubicBezTo>
                  <a:pt x="309044" y="587601"/>
                  <a:pt x="316523" y="567732"/>
                  <a:pt x="316523" y="567732"/>
                </a:cubicBezTo>
                <a:cubicBezTo>
                  <a:pt x="318198" y="552659"/>
                  <a:pt x="320467" y="537641"/>
                  <a:pt x="321548" y="522514"/>
                </a:cubicBezTo>
                <a:cubicBezTo>
                  <a:pt x="323818" y="490731"/>
                  <a:pt x="323687" y="458788"/>
                  <a:pt x="326572" y="427055"/>
                </a:cubicBezTo>
                <a:cubicBezTo>
                  <a:pt x="327051" y="421781"/>
                  <a:pt x="329228" y="416719"/>
                  <a:pt x="331596" y="411982"/>
                </a:cubicBezTo>
                <a:cubicBezTo>
                  <a:pt x="334296" y="406581"/>
                  <a:pt x="338648" y="402153"/>
                  <a:pt x="341644" y="396910"/>
                </a:cubicBezTo>
                <a:cubicBezTo>
                  <a:pt x="354840" y="373817"/>
                  <a:pt x="343466" y="376813"/>
                  <a:pt x="361741" y="376813"/>
                </a:cubicBezTo>
                <a:lnTo>
                  <a:pt x="361741" y="37681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orma libre 14"/>
          <p:cNvSpPr/>
          <p:nvPr/>
        </p:nvSpPr>
        <p:spPr>
          <a:xfrm>
            <a:off x="9971432" y="3339960"/>
            <a:ext cx="336620" cy="964642"/>
          </a:xfrm>
          <a:custGeom>
            <a:avLst/>
            <a:gdLst>
              <a:gd name="connsiteX0" fmla="*/ 0 w 336620"/>
              <a:gd name="connsiteY0" fmla="*/ 0 h 964642"/>
              <a:gd name="connsiteX1" fmla="*/ 0 w 336620"/>
              <a:gd name="connsiteY1" fmla="*/ 0 h 964642"/>
              <a:gd name="connsiteX2" fmla="*/ 15073 w 336620"/>
              <a:gd name="connsiteY2" fmla="*/ 40194 h 964642"/>
              <a:gd name="connsiteX3" fmla="*/ 45218 w 336620"/>
              <a:gd name="connsiteY3" fmla="*/ 90436 h 964642"/>
              <a:gd name="connsiteX4" fmla="*/ 60291 w 336620"/>
              <a:gd name="connsiteY4" fmla="*/ 95460 h 964642"/>
              <a:gd name="connsiteX5" fmla="*/ 65315 w 336620"/>
              <a:gd name="connsiteY5" fmla="*/ 115556 h 964642"/>
              <a:gd name="connsiteX6" fmla="*/ 70339 w 336620"/>
              <a:gd name="connsiteY6" fmla="*/ 130629 h 964642"/>
              <a:gd name="connsiteX7" fmla="*/ 75363 w 336620"/>
              <a:gd name="connsiteY7" fmla="*/ 155750 h 964642"/>
              <a:gd name="connsiteX8" fmla="*/ 80387 w 336620"/>
              <a:gd name="connsiteY8" fmla="*/ 175847 h 964642"/>
              <a:gd name="connsiteX9" fmla="*/ 95460 w 336620"/>
              <a:gd name="connsiteY9" fmla="*/ 256233 h 964642"/>
              <a:gd name="connsiteX10" fmla="*/ 105508 w 336620"/>
              <a:gd name="connsiteY10" fmla="*/ 276330 h 964642"/>
              <a:gd name="connsiteX11" fmla="*/ 120581 w 336620"/>
              <a:gd name="connsiteY11" fmla="*/ 331596 h 964642"/>
              <a:gd name="connsiteX12" fmla="*/ 110532 w 336620"/>
              <a:gd name="connsiteY12" fmla="*/ 386862 h 964642"/>
              <a:gd name="connsiteX13" fmla="*/ 95460 w 336620"/>
              <a:gd name="connsiteY13" fmla="*/ 427055 h 964642"/>
              <a:gd name="connsiteX14" fmla="*/ 100484 w 336620"/>
              <a:gd name="connsiteY14" fmla="*/ 482321 h 964642"/>
              <a:gd name="connsiteX15" fmla="*/ 105508 w 336620"/>
              <a:gd name="connsiteY15" fmla="*/ 497394 h 964642"/>
              <a:gd name="connsiteX16" fmla="*/ 110532 w 336620"/>
              <a:gd name="connsiteY16" fmla="*/ 527539 h 964642"/>
              <a:gd name="connsiteX17" fmla="*/ 115557 w 336620"/>
              <a:gd name="connsiteY17" fmla="*/ 673240 h 964642"/>
              <a:gd name="connsiteX18" fmla="*/ 120581 w 336620"/>
              <a:gd name="connsiteY18" fmla="*/ 718458 h 964642"/>
              <a:gd name="connsiteX19" fmla="*/ 125605 w 336620"/>
              <a:gd name="connsiteY19" fmla="*/ 738554 h 964642"/>
              <a:gd name="connsiteX20" fmla="*/ 130629 w 336620"/>
              <a:gd name="connsiteY20" fmla="*/ 763675 h 964642"/>
              <a:gd name="connsiteX21" fmla="*/ 135653 w 336620"/>
              <a:gd name="connsiteY21" fmla="*/ 803869 h 964642"/>
              <a:gd name="connsiteX22" fmla="*/ 145702 w 336620"/>
              <a:gd name="connsiteY22" fmla="*/ 844062 h 964642"/>
              <a:gd name="connsiteX23" fmla="*/ 155750 w 336620"/>
              <a:gd name="connsiteY23" fmla="*/ 884255 h 964642"/>
              <a:gd name="connsiteX24" fmla="*/ 165798 w 336620"/>
              <a:gd name="connsiteY24" fmla="*/ 929473 h 964642"/>
              <a:gd name="connsiteX25" fmla="*/ 170822 w 336620"/>
              <a:gd name="connsiteY25" fmla="*/ 949570 h 964642"/>
              <a:gd name="connsiteX26" fmla="*/ 180871 w 336620"/>
              <a:gd name="connsiteY26" fmla="*/ 964642 h 964642"/>
              <a:gd name="connsiteX27" fmla="*/ 190919 w 336620"/>
              <a:gd name="connsiteY27" fmla="*/ 934497 h 964642"/>
              <a:gd name="connsiteX28" fmla="*/ 200968 w 336620"/>
              <a:gd name="connsiteY28" fmla="*/ 879231 h 964642"/>
              <a:gd name="connsiteX29" fmla="*/ 205992 w 336620"/>
              <a:gd name="connsiteY29" fmla="*/ 828989 h 964642"/>
              <a:gd name="connsiteX30" fmla="*/ 211016 w 336620"/>
              <a:gd name="connsiteY30" fmla="*/ 813917 h 964642"/>
              <a:gd name="connsiteX31" fmla="*/ 216040 w 336620"/>
              <a:gd name="connsiteY31" fmla="*/ 793820 h 964642"/>
              <a:gd name="connsiteX32" fmla="*/ 221064 w 336620"/>
              <a:gd name="connsiteY32" fmla="*/ 748603 h 964642"/>
              <a:gd name="connsiteX33" fmla="*/ 231113 w 336620"/>
              <a:gd name="connsiteY33" fmla="*/ 708409 h 964642"/>
              <a:gd name="connsiteX34" fmla="*/ 241161 w 336620"/>
              <a:gd name="connsiteY34" fmla="*/ 663192 h 964642"/>
              <a:gd name="connsiteX35" fmla="*/ 246185 w 336620"/>
              <a:gd name="connsiteY35" fmla="*/ 643095 h 964642"/>
              <a:gd name="connsiteX36" fmla="*/ 256233 w 336620"/>
              <a:gd name="connsiteY36" fmla="*/ 622998 h 964642"/>
              <a:gd name="connsiteX37" fmla="*/ 261258 w 336620"/>
              <a:gd name="connsiteY37" fmla="*/ 582805 h 964642"/>
              <a:gd name="connsiteX38" fmla="*/ 266282 w 336620"/>
              <a:gd name="connsiteY38" fmla="*/ 567732 h 964642"/>
              <a:gd name="connsiteX39" fmla="*/ 276330 w 336620"/>
              <a:gd name="connsiteY39" fmla="*/ 502418 h 964642"/>
              <a:gd name="connsiteX40" fmla="*/ 281354 w 336620"/>
              <a:gd name="connsiteY40" fmla="*/ 462225 h 964642"/>
              <a:gd name="connsiteX41" fmla="*/ 286379 w 336620"/>
              <a:gd name="connsiteY41" fmla="*/ 447152 h 964642"/>
              <a:gd name="connsiteX42" fmla="*/ 306475 w 336620"/>
              <a:gd name="connsiteY42" fmla="*/ 417007 h 964642"/>
              <a:gd name="connsiteX43" fmla="*/ 316524 w 336620"/>
              <a:gd name="connsiteY43" fmla="*/ 381838 h 964642"/>
              <a:gd name="connsiteX44" fmla="*/ 331596 w 336620"/>
              <a:gd name="connsiteY44" fmla="*/ 366765 h 964642"/>
              <a:gd name="connsiteX45" fmla="*/ 336620 w 336620"/>
              <a:gd name="connsiteY45" fmla="*/ 356717 h 964642"/>
              <a:gd name="connsiteX46" fmla="*/ 336620 w 336620"/>
              <a:gd name="connsiteY46" fmla="*/ 356717 h 9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36620" h="964642">
                <a:moveTo>
                  <a:pt x="0" y="0"/>
                </a:moveTo>
                <a:lnTo>
                  <a:pt x="0" y="0"/>
                </a:lnTo>
                <a:cubicBezTo>
                  <a:pt x="5024" y="13398"/>
                  <a:pt x="9338" y="27085"/>
                  <a:pt x="15073" y="40194"/>
                </a:cubicBezTo>
                <a:cubicBezTo>
                  <a:pt x="18032" y="46958"/>
                  <a:pt x="30668" y="81706"/>
                  <a:pt x="45218" y="90436"/>
                </a:cubicBezTo>
                <a:cubicBezTo>
                  <a:pt x="49759" y="93161"/>
                  <a:pt x="55267" y="93785"/>
                  <a:pt x="60291" y="95460"/>
                </a:cubicBezTo>
                <a:cubicBezTo>
                  <a:pt x="61966" y="102159"/>
                  <a:pt x="63418" y="108917"/>
                  <a:pt x="65315" y="115556"/>
                </a:cubicBezTo>
                <a:cubicBezTo>
                  <a:pt x="66770" y="120648"/>
                  <a:pt x="69055" y="125491"/>
                  <a:pt x="70339" y="130629"/>
                </a:cubicBezTo>
                <a:cubicBezTo>
                  <a:pt x="72410" y="138914"/>
                  <a:pt x="73511" y="147414"/>
                  <a:pt x="75363" y="155750"/>
                </a:cubicBezTo>
                <a:cubicBezTo>
                  <a:pt x="76861" y="162491"/>
                  <a:pt x="79252" y="169036"/>
                  <a:pt x="80387" y="175847"/>
                </a:cubicBezTo>
                <a:cubicBezTo>
                  <a:pt x="83980" y="197408"/>
                  <a:pt x="85351" y="236015"/>
                  <a:pt x="95460" y="256233"/>
                </a:cubicBezTo>
                <a:cubicBezTo>
                  <a:pt x="98809" y="262932"/>
                  <a:pt x="102726" y="269376"/>
                  <a:pt x="105508" y="276330"/>
                </a:cubicBezTo>
                <a:cubicBezTo>
                  <a:pt x="115709" y="301832"/>
                  <a:pt x="115535" y="306364"/>
                  <a:pt x="120581" y="331596"/>
                </a:cubicBezTo>
                <a:cubicBezTo>
                  <a:pt x="118746" y="344443"/>
                  <a:pt x="116001" y="372279"/>
                  <a:pt x="110532" y="386862"/>
                </a:cubicBezTo>
                <a:cubicBezTo>
                  <a:pt x="90830" y="439400"/>
                  <a:pt x="108354" y="375479"/>
                  <a:pt x="95460" y="427055"/>
                </a:cubicBezTo>
                <a:cubicBezTo>
                  <a:pt x="97135" y="445477"/>
                  <a:pt x="97868" y="464009"/>
                  <a:pt x="100484" y="482321"/>
                </a:cubicBezTo>
                <a:cubicBezTo>
                  <a:pt x="101233" y="487564"/>
                  <a:pt x="104359" y="492224"/>
                  <a:pt x="105508" y="497394"/>
                </a:cubicBezTo>
                <a:cubicBezTo>
                  <a:pt x="107718" y="507338"/>
                  <a:pt x="108857" y="517491"/>
                  <a:pt x="110532" y="527539"/>
                </a:cubicBezTo>
                <a:cubicBezTo>
                  <a:pt x="112207" y="576106"/>
                  <a:pt x="113003" y="624711"/>
                  <a:pt x="115557" y="673240"/>
                </a:cubicBezTo>
                <a:cubicBezTo>
                  <a:pt x="116354" y="688384"/>
                  <a:pt x="118275" y="703469"/>
                  <a:pt x="120581" y="718458"/>
                </a:cubicBezTo>
                <a:cubicBezTo>
                  <a:pt x="121631" y="725283"/>
                  <a:pt x="124107" y="731814"/>
                  <a:pt x="125605" y="738554"/>
                </a:cubicBezTo>
                <a:cubicBezTo>
                  <a:pt x="127457" y="746890"/>
                  <a:pt x="129331" y="755235"/>
                  <a:pt x="130629" y="763675"/>
                </a:cubicBezTo>
                <a:cubicBezTo>
                  <a:pt x="132682" y="777020"/>
                  <a:pt x="133600" y="790524"/>
                  <a:pt x="135653" y="803869"/>
                </a:cubicBezTo>
                <a:cubicBezTo>
                  <a:pt x="143061" y="852022"/>
                  <a:pt x="137142" y="809824"/>
                  <a:pt x="145702" y="844062"/>
                </a:cubicBezTo>
                <a:cubicBezTo>
                  <a:pt x="157831" y="892574"/>
                  <a:pt x="144264" y="849796"/>
                  <a:pt x="155750" y="884255"/>
                </a:cubicBezTo>
                <a:cubicBezTo>
                  <a:pt x="164817" y="938656"/>
                  <a:pt x="155904" y="894841"/>
                  <a:pt x="165798" y="929473"/>
                </a:cubicBezTo>
                <a:cubicBezTo>
                  <a:pt x="167695" y="936112"/>
                  <a:pt x="168102" y="943223"/>
                  <a:pt x="170822" y="949570"/>
                </a:cubicBezTo>
                <a:cubicBezTo>
                  <a:pt x="173201" y="955120"/>
                  <a:pt x="177521" y="959618"/>
                  <a:pt x="180871" y="964642"/>
                </a:cubicBezTo>
                <a:cubicBezTo>
                  <a:pt x="184220" y="954594"/>
                  <a:pt x="188842" y="944883"/>
                  <a:pt x="190919" y="934497"/>
                </a:cubicBezTo>
                <a:cubicBezTo>
                  <a:pt x="194346" y="917361"/>
                  <a:pt x="198827" y="896358"/>
                  <a:pt x="200968" y="879231"/>
                </a:cubicBezTo>
                <a:cubicBezTo>
                  <a:pt x="203056" y="862530"/>
                  <a:pt x="203433" y="845624"/>
                  <a:pt x="205992" y="828989"/>
                </a:cubicBezTo>
                <a:cubicBezTo>
                  <a:pt x="206797" y="823755"/>
                  <a:pt x="209561" y="819009"/>
                  <a:pt x="211016" y="813917"/>
                </a:cubicBezTo>
                <a:cubicBezTo>
                  <a:pt x="212913" y="807278"/>
                  <a:pt x="214365" y="800519"/>
                  <a:pt x="216040" y="793820"/>
                </a:cubicBezTo>
                <a:cubicBezTo>
                  <a:pt x="217715" y="778748"/>
                  <a:pt x="218428" y="763537"/>
                  <a:pt x="221064" y="748603"/>
                </a:cubicBezTo>
                <a:cubicBezTo>
                  <a:pt x="223464" y="735003"/>
                  <a:pt x="228843" y="722031"/>
                  <a:pt x="231113" y="708409"/>
                </a:cubicBezTo>
                <a:cubicBezTo>
                  <a:pt x="240180" y="654004"/>
                  <a:pt x="231266" y="697825"/>
                  <a:pt x="241161" y="663192"/>
                </a:cubicBezTo>
                <a:cubicBezTo>
                  <a:pt x="243058" y="656553"/>
                  <a:pt x="243761" y="649561"/>
                  <a:pt x="246185" y="643095"/>
                </a:cubicBezTo>
                <a:cubicBezTo>
                  <a:pt x="248815" y="636082"/>
                  <a:pt x="252884" y="629697"/>
                  <a:pt x="256233" y="622998"/>
                </a:cubicBezTo>
                <a:cubicBezTo>
                  <a:pt x="257908" y="609600"/>
                  <a:pt x="258843" y="596089"/>
                  <a:pt x="261258" y="582805"/>
                </a:cubicBezTo>
                <a:cubicBezTo>
                  <a:pt x="262205" y="577594"/>
                  <a:pt x="265306" y="572937"/>
                  <a:pt x="266282" y="567732"/>
                </a:cubicBezTo>
                <a:cubicBezTo>
                  <a:pt x="270341" y="546082"/>
                  <a:pt x="273215" y="524224"/>
                  <a:pt x="276330" y="502418"/>
                </a:cubicBezTo>
                <a:cubicBezTo>
                  <a:pt x="278239" y="489052"/>
                  <a:pt x="278939" y="475509"/>
                  <a:pt x="281354" y="462225"/>
                </a:cubicBezTo>
                <a:cubicBezTo>
                  <a:pt x="282301" y="457014"/>
                  <a:pt x="283807" y="451782"/>
                  <a:pt x="286379" y="447152"/>
                </a:cubicBezTo>
                <a:cubicBezTo>
                  <a:pt x="292244" y="436595"/>
                  <a:pt x="306475" y="417007"/>
                  <a:pt x="306475" y="417007"/>
                </a:cubicBezTo>
                <a:cubicBezTo>
                  <a:pt x="307146" y="414322"/>
                  <a:pt x="313638" y="386166"/>
                  <a:pt x="316524" y="381838"/>
                </a:cubicBezTo>
                <a:cubicBezTo>
                  <a:pt x="320465" y="375926"/>
                  <a:pt x="327157" y="372313"/>
                  <a:pt x="331596" y="366765"/>
                </a:cubicBezTo>
                <a:cubicBezTo>
                  <a:pt x="333935" y="363841"/>
                  <a:pt x="334945" y="360066"/>
                  <a:pt x="336620" y="356717"/>
                </a:cubicBezTo>
                <a:lnTo>
                  <a:pt x="336620" y="35671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Forma libre 16"/>
          <p:cNvSpPr/>
          <p:nvPr/>
        </p:nvSpPr>
        <p:spPr>
          <a:xfrm>
            <a:off x="10011626" y="1244879"/>
            <a:ext cx="211015" cy="175846"/>
          </a:xfrm>
          <a:custGeom>
            <a:avLst/>
            <a:gdLst>
              <a:gd name="connsiteX0" fmla="*/ 0 w 211015"/>
              <a:gd name="connsiteY0" fmla="*/ 0 h 175846"/>
              <a:gd name="connsiteX1" fmla="*/ 0 w 211015"/>
              <a:gd name="connsiteY1" fmla="*/ 0 h 175846"/>
              <a:gd name="connsiteX2" fmla="*/ 20097 w 211015"/>
              <a:gd name="connsiteY2" fmla="*/ 40194 h 175846"/>
              <a:gd name="connsiteX3" fmla="*/ 25121 w 211015"/>
              <a:gd name="connsiteY3" fmla="*/ 55266 h 175846"/>
              <a:gd name="connsiteX4" fmla="*/ 40193 w 211015"/>
              <a:gd name="connsiteY4" fmla="*/ 65314 h 175846"/>
              <a:gd name="connsiteX5" fmla="*/ 50242 w 211015"/>
              <a:gd name="connsiteY5" fmla="*/ 80387 h 175846"/>
              <a:gd name="connsiteX6" fmla="*/ 65314 w 211015"/>
              <a:gd name="connsiteY6" fmla="*/ 115556 h 175846"/>
              <a:gd name="connsiteX7" fmla="*/ 70338 w 211015"/>
              <a:gd name="connsiteY7" fmla="*/ 130629 h 175846"/>
              <a:gd name="connsiteX8" fmla="*/ 75363 w 211015"/>
              <a:gd name="connsiteY8" fmla="*/ 150725 h 175846"/>
              <a:gd name="connsiteX9" fmla="*/ 85411 w 211015"/>
              <a:gd name="connsiteY9" fmla="*/ 170822 h 175846"/>
              <a:gd name="connsiteX10" fmla="*/ 105508 w 211015"/>
              <a:gd name="connsiteY10" fmla="*/ 175846 h 175846"/>
              <a:gd name="connsiteX11" fmla="*/ 125604 w 211015"/>
              <a:gd name="connsiteY11" fmla="*/ 165798 h 175846"/>
              <a:gd name="connsiteX12" fmla="*/ 155749 w 211015"/>
              <a:gd name="connsiteY12" fmla="*/ 145701 h 175846"/>
              <a:gd name="connsiteX13" fmla="*/ 211015 w 211015"/>
              <a:gd name="connsiteY13" fmla="*/ 140677 h 175846"/>
              <a:gd name="connsiteX14" fmla="*/ 0 w 211015"/>
              <a:gd name="connsiteY14" fmla="*/ 0 h 175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1015" h="175846">
                <a:moveTo>
                  <a:pt x="0" y="0"/>
                </a:moveTo>
                <a:lnTo>
                  <a:pt x="0" y="0"/>
                </a:lnTo>
                <a:cubicBezTo>
                  <a:pt x="6699" y="13398"/>
                  <a:pt x="13898" y="26557"/>
                  <a:pt x="20097" y="40194"/>
                </a:cubicBezTo>
                <a:cubicBezTo>
                  <a:pt x="22288" y="45015"/>
                  <a:pt x="21813" y="51131"/>
                  <a:pt x="25121" y="55266"/>
                </a:cubicBezTo>
                <a:cubicBezTo>
                  <a:pt x="28893" y="59981"/>
                  <a:pt x="35169" y="61965"/>
                  <a:pt x="40193" y="65314"/>
                </a:cubicBezTo>
                <a:cubicBezTo>
                  <a:pt x="43543" y="70338"/>
                  <a:pt x="47863" y="74837"/>
                  <a:pt x="50242" y="80387"/>
                </a:cubicBezTo>
                <a:cubicBezTo>
                  <a:pt x="69709" y="125810"/>
                  <a:pt x="40087" y="77715"/>
                  <a:pt x="65314" y="115556"/>
                </a:cubicBezTo>
                <a:cubicBezTo>
                  <a:pt x="66989" y="120580"/>
                  <a:pt x="68883" y="125537"/>
                  <a:pt x="70338" y="130629"/>
                </a:cubicBezTo>
                <a:cubicBezTo>
                  <a:pt x="72235" y="137268"/>
                  <a:pt x="72938" y="144260"/>
                  <a:pt x="75363" y="150725"/>
                </a:cubicBezTo>
                <a:cubicBezTo>
                  <a:pt x="77993" y="157738"/>
                  <a:pt x="79657" y="166027"/>
                  <a:pt x="85411" y="170822"/>
                </a:cubicBezTo>
                <a:cubicBezTo>
                  <a:pt x="90716" y="175243"/>
                  <a:pt x="98809" y="174171"/>
                  <a:pt x="105508" y="175846"/>
                </a:cubicBezTo>
                <a:cubicBezTo>
                  <a:pt x="112207" y="172497"/>
                  <a:pt x="119851" y="170593"/>
                  <a:pt x="125604" y="165798"/>
                </a:cubicBezTo>
                <a:cubicBezTo>
                  <a:pt x="148917" y="146370"/>
                  <a:pt x="119007" y="150600"/>
                  <a:pt x="155749" y="145701"/>
                </a:cubicBezTo>
                <a:cubicBezTo>
                  <a:pt x="174085" y="143256"/>
                  <a:pt x="211015" y="140677"/>
                  <a:pt x="211015" y="140677"/>
                </a:cubicBez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Forma libre 21"/>
          <p:cNvSpPr/>
          <p:nvPr/>
        </p:nvSpPr>
        <p:spPr>
          <a:xfrm>
            <a:off x="10026698" y="3420347"/>
            <a:ext cx="271762" cy="885326"/>
          </a:xfrm>
          <a:custGeom>
            <a:avLst/>
            <a:gdLst>
              <a:gd name="connsiteX0" fmla="*/ 0 w 271762"/>
              <a:gd name="connsiteY0" fmla="*/ 0 h 885326"/>
              <a:gd name="connsiteX1" fmla="*/ 0 w 271762"/>
              <a:gd name="connsiteY1" fmla="*/ 0 h 885326"/>
              <a:gd name="connsiteX2" fmla="*/ 5025 w 271762"/>
              <a:gd name="connsiteY2" fmla="*/ 170822 h 885326"/>
              <a:gd name="connsiteX3" fmla="*/ 10049 w 271762"/>
              <a:gd name="connsiteY3" fmla="*/ 190919 h 885326"/>
              <a:gd name="connsiteX4" fmla="*/ 20097 w 271762"/>
              <a:gd name="connsiteY4" fmla="*/ 205991 h 885326"/>
              <a:gd name="connsiteX5" fmla="*/ 30145 w 271762"/>
              <a:gd name="connsiteY5" fmla="*/ 236137 h 885326"/>
              <a:gd name="connsiteX6" fmla="*/ 45218 w 271762"/>
              <a:gd name="connsiteY6" fmla="*/ 296427 h 885326"/>
              <a:gd name="connsiteX7" fmla="*/ 50242 w 271762"/>
              <a:gd name="connsiteY7" fmla="*/ 316523 h 885326"/>
              <a:gd name="connsiteX8" fmla="*/ 60291 w 271762"/>
              <a:gd name="connsiteY8" fmla="*/ 336620 h 885326"/>
              <a:gd name="connsiteX9" fmla="*/ 65315 w 271762"/>
              <a:gd name="connsiteY9" fmla="*/ 477297 h 885326"/>
              <a:gd name="connsiteX10" fmla="*/ 75363 w 271762"/>
              <a:gd name="connsiteY10" fmla="*/ 507442 h 885326"/>
              <a:gd name="connsiteX11" fmla="*/ 80387 w 271762"/>
              <a:gd name="connsiteY11" fmla="*/ 522515 h 885326"/>
              <a:gd name="connsiteX12" fmla="*/ 85411 w 271762"/>
              <a:gd name="connsiteY12" fmla="*/ 537587 h 885326"/>
              <a:gd name="connsiteX13" fmla="*/ 80387 w 271762"/>
              <a:gd name="connsiteY13" fmla="*/ 582805 h 885326"/>
              <a:gd name="connsiteX14" fmla="*/ 70339 w 271762"/>
              <a:gd name="connsiteY14" fmla="*/ 597877 h 885326"/>
              <a:gd name="connsiteX15" fmla="*/ 80387 w 271762"/>
              <a:gd name="connsiteY15" fmla="*/ 688312 h 885326"/>
              <a:gd name="connsiteX16" fmla="*/ 85411 w 271762"/>
              <a:gd name="connsiteY16" fmla="*/ 743578 h 885326"/>
              <a:gd name="connsiteX17" fmla="*/ 90436 w 271762"/>
              <a:gd name="connsiteY17" fmla="*/ 758651 h 885326"/>
              <a:gd name="connsiteX18" fmla="*/ 105508 w 271762"/>
              <a:gd name="connsiteY18" fmla="*/ 828989 h 885326"/>
              <a:gd name="connsiteX19" fmla="*/ 115556 w 271762"/>
              <a:gd name="connsiteY19" fmla="*/ 849086 h 885326"/>
              <a:gd name="connsiteX20" fmla="*/ 110532 w 271762"/>
              <a:gd name="connsiteY20" fmla="*/ 884255 h 885326"/>
              <a:gd name="connsiteX21" fmla="*/ 115556 w 271762"/>
              <a:gd name="connsiteY21" fmla="*/ 869183 h 885326"/>
              <a:gd name="connsiteX22" fmla="*/ 125605 w 271762"/>
              <a:gd name="connsiteY22" fmla="*/ 859134 h 885326"/>
              <a:gd name="connsiteX23" fmla="*/ 145702 w 271762"/>
              <a:gd name="connsiteY23" fmla="*/ 828989 h 885326"/>
              <a:gd name="connsiteX24" fmla="*/ 135653 w 271762"/>
              <a:gd name="connsiteY24" fmla="*/ 758651 h 885326"/>
              <a:gd name="connsiteX25" fmla="*/ 145702 w 271762"/>
              <a:gd name="connsiteY25" fmla="*/ 743578 h 885326"/>
              <a:gd name="connsiteX26" fmla="*/ 155750 w 271762"/>
              <a:gd name="connsiteY26" fmla="*/ 703385 h 885326"/>
              <a:gd name="connsiteX27" fmla="*/ 165798 w 271762"/>
              <a:gd name="connsiteY27" fmla="*/ 683288 h 885326"/>
              <a:gd name="connsiteX28" fmla="*/ 175847 w 271762"/>
              <a:gd name="connsiteY28" fmla="*/ 633046 h 885326"/>
              <a:gd name="connsiteX29" fmla="*/ 185895 w 271762"/>
              <a:gd name="connsiteY29" fmla="*/ 552660 h 885326"/>
              <a:gd name="connsiteX30" fmla="*/ 195943 w 271762"/>
              <a:gd name="connsiteY30" fmla="*/ 512466 h 885326"/>
              <a:gd name="connsiteX31" fmla="*/ 205992 w 271762"/>
              <a:gd name="connsiteY31" fmla="*/ 482321 h 885326"/>
              <a:gd name="connsiteX32" fmla="*/ 211016 w 271762"/>
              <a:gd name="connsiteY32" fmla="*/ 437104 h 885326"/>
              <a:gd name="connsiteX33" fmla="*/ 226088 w 271762"/>
              <a:gd name="connsiteY33" fmla="*/ 401934 h 885326"/>
              <a:gd name="connsiteX34" fmla="*/ 246185 w 271762"/>
              <a:gd name="connsiteY34" fmla="*/ 371789 h 885326"/>
              <a:gd name="connsiteX35" fmla="*/ 261258 w 271762"/>
              <a:gd name="connsiteY35" fmla="*/ 306475 h 885326"/>
              <a:gd name="connsiteX36" fmla="*/ 271306 w 271762"/>
              <a:gd name="connsiteY36" fmla="*/ 271306 h 885326"/>
              <a:gd name="connsiteX37" fmla="*/ 0 w 271762"/>
              <a:gd name="connsiteY37" fmla="*/ 0 h 88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71762" h="885326">
                <a:moveTo>
                  <a:pt x="0" y="0"/>
                </a:moveTo>
                <a:lnTo>
                  <a:pt x="0" y="0"/>
                </a:lnTo>
                <a:cubicBezTo>
                  <a:pt x="1675" y="56941"/>
                  <a:pt x="2031" y="113935"/>
                  <a:pt x="5025" y="170822"/>
                </a:cubicBezTo>
                <a:cubicBezTo>
                  <a:pt x="5388" y="177718"/>
                  <a:pt x="7329" y="184572"/>
                  <a:pt x="10049" y="190919"/>
                </a:cubicBezTo>
                <a:cubicBezTo>
                  <a:pt x="12427" y="196469"/>
                  <a:pt x="16748" y="200967"/>
                  <a:pt x="20097" y="205991"/>
                </a:cubicBezTo>
                <a:cubicBezTo>
                  <a:pt x="23446" y="216040"/>
                  <a:pt x="27576" y="225861"/>
                  <a:pt x="30145" y="236137"/>
                </a:cubicBezTo>
                <a:lnTo>
                  <a:pt x="45218" y="296427"/>
                </a:lnTo>
                <a:cubicBezTo>
                  <a:pt x="46893" y="303126"/>
                  <a:pt x="47154" y="310347"/>
                  <a:pt x="50242" y="316523"/>
                </a:cubicBezTo>
                <a:lnTo>
                  <a:pt x="60291" y="336620"/>
                </a:lnTo>
                <a:cubicBezTo>
                  <a:pt x="61966" y="383512"/>
                  <a:pt x="61191" y="430556"/>
                  <a:pt x="65315" y="477297"/>
                </a:cubicBezTo>
                <a:cubicBezTo>
                  <a:pt x="66246" y="487848"/>
                  <a:pt x="72014" y="497394"/>
                  <a:pt x="75363" y="507442"/>
                </a:cubicBezTo>
                <a:lnTo>
                  <a:pt x="80387" y="522515"/>
                </a:lnTo>
                <a:lnTo>
                  <a:pt x="85411" y="537587"/>
                </a:lnTo>
                <a:cubicBezTo>
                  <a:pt x="83736" y="552660"/>
                  <a:pt x="84065" y="568092"/>
                  <a:pt x="80387" y="582805"/>
                </a:cubicBezTo>
                <a:cubicBezTo>
                  <a:pt x="78923" y="588663"/>
                  <a:pt x="70694" y="591849"/>
                  <a:pt x="70339" y="597877"/>
                </a:cubicBezTo>
                <a:cubicBezTo>
                  <a:pt x="67712" y="642533"/>
                  <a:pt x="72054" y="654979"/>
                  <a:pt x="80387" y="688312"/>
                </a:cubicBezTo>
                <a:cubicBezTo>
                  <a:pt x="82062" y="706734"/>
                  <a:pt x="82795" y="725266"/>
                  <a:pt x="85411" y="743578"/>
                </a:cubicBezTo>
                <a:cubicBezTo>
                  <a:pt x="86160" y="748821"/>
                  <a:pt x="89287" y="753481"/>
                  <a:pt x="90436" y="758651"/>
                </a:cubicBezTo>
                <a:cubicBezTo>
                  <a:pt x="94720" y="777929"/>
                  <a:pt x="97070" y="812112"/>
                  <a:pt x="105508" y="828989"/>
                </a:cubicBezTo>
                <a:lnTo>
                  <a:pt x="115556" y="849086"/>
                </a:lnTo>
                <a:cubicBezTo>
                  <a:pt x="113881" y="860809"/>
                  <a:pt x="110532" y="872413"/>
                  <a:pt x="110532" y="884255"/>
                </a:cubicBezTo>
                <a:cubicBezTo>
                  <a:pt x="110532" y="889551"/>
                  <a:pt x="112831" y="873724"/>
                  <a:pt x="115556" y="869183"/>
                </a:cubicBezTo>
                <a:cubicBezTo>
                  <a:pt x="117993" y="865121"/>
                  <a:pt x="122763" y="862924"/>
                  <a:pt x="125605" y="859134"/>
                </a:cubicBezTo>
                <a:cubicBezTo>
                  <a:pt x="132851" y="849473"/>
                  <a:pt x="145702" y="828989"/>
                  <a:pt x="145702" y="828989"/>
                </a:cubicBezTo>
                <a:cubicBezTo>
                  <a:pt x="139764" y="805243"/>
                  <a:pt x="133637" y="784860"/>
                  <a:pt x="135653" y="758651"/>
                </a:cubicBezTo>
                <a:cubicBezTo>
                  <a:pt x="136116" y="752630"/>
                  <a:pt x="142352" y="748602"/>
                  <a:pt x="145702" y="743578"/>
                </a:cubicBezTo>
                <a:cubicBezTo>
                  <a:pt x="149051" y="730180"/>
                  <a:pt x="149574" y="715737"/>
                  <a:pt x="155750" y="703385"/>
                </a:cubicBezTo>
                <a:cubicBezTo>
                  <a:pt x="159099" y="696686"/>
                  <a:pt x="163168" y="690301"/>
                  <a:pt x="165798" y="683288"/>
                </a:cubicBezTo>
                <a:cubicBezTo>
                  <a:pt x="170294" y="671299"/>
                  <a:pt x="174111" y="643461"/>
                  <a:pt x="175847" y="633046"/>
                </a:cubicBezTo>
                <a:cubicBezTo>
                  <a:pt x="184791" y="516770"/>
                  <a:pt x="173114" y="599526"/>
                  <a:pt x="185895" y="552660"/>
                </a:cubicBezTo>
                <a:cubicBezTo>
                  <a:pt x="189529" y="539336"/>
                  <a:pt x="191576" y="525568"/>
                  <a:pt x="195943" y="512466"/>
                </a:cubicBezTo>
                <a:lnTo>
                  <a:pt x="205992" y="482321"/>
                </a:lnTo>
                <a:cubicBezTo>
                  <a:pt x="207667" y="467249"/>
                  <a:pt x="208523" y="452063"/>
                  <a:pt x="211016" y="437104"/>
                </a:cubicBezTo>
                <a:cubicBezTo>
                  <a:pt x="212615" y="427508"/>
                  <a:pt x="221864" y="408974"/>
                  <a:pt x="226088" y="401934"/>
                </a:cubicBezTo>
                <a:cubicBezTo>
                  <a:pt x="232301" y="391578"/>
                  <a:pt x="246185" y="371789"/>
                  <a:pt x="246185" y="371789"/>
                </a:cubicBezTo>
                <a:cubicBezTo>
                  <a:pt x="248565" y="359889"/>
                  <a:pt x="257793" y="311672"/>
                  <a:pt x="261258" y="306475"/>
                </a:cubicBezTo>
                <a:cubicBezTo>
                  <a:pt x="275022" y="285828"/>
                  <a:pt x="271306" y="297440"/>
                  <a:pt x="271306" y="271306"/>
                </a:cubicBez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dk1"/>
              </a:solidFill>
            </a:endParaRPr>
          </a:p>
        </p:txBody>
      </p:sp>
      <p:sp>
        <p:nvSpPr>
          <p:cNvPr id="23" name="Forma libre 22"/>
          <p:cNvSpPr/>
          <p:nvPr/>
        </p:nvSpPr>
        <p:spPr>
          <a:xfrm>
            <a:off x="10257811" y="1415701"/>
            <a:ext cx="452188" cy="789215"/>
          </a:xfrm>
          <a:custGeom>
            <a:avLst/>
            <a:gdLst>
              <a:gd name="connsiteX0" fmla="*/ 0 w 452188"/>
              <a:gd name="connsiteY0" fmla="*/ 0 h 789215"/>
              <a:gd name="connsiteX1" fmla="*/ 0 w 452188"/>
              <a:gd name="connsiteY1" fmla="*/ 0 h 789215"/>
              <a:gd name="connsiteX2" fmla="*/ 10048 w 452188"/>
              <a:gd name="connsiteY2" fmla="*/ 45218 h 789215"/>
              <a:gd name="connsiteX3" fmla="*/ 30145 w 452188"/>
              <a:gd name="connsiteY3" fmla="*/ 145701 h 789215"/>
              <a:gd name="connsiteX4" fmla="*/ 40193 w 452188"/>
              <a:gd name="connsiteY4" fmla="*/ 165798 h 789215"/>
              <a:gd name="connsiteX5" fmla="*/ 45217 w 452188"/>
              <a:gd name="connsiteY5" fmla="*/ 195943 h 789215"/>
              <a:gd name="connsiteX6" fmla="*/ 50241 w 452188"/>
              <a:gd name="connsiteY6" fmla="*/ 211015 h 789215"/>
              <a:gd name="connsiteX7" fmla="*/ 55265 w 452188"/>
              <a:gd name="connsiteY7" fmla="*/ 231112 h 789215"/>
              <a:gd name="connsiteX8" fmla="*/ 60290 w 452188"/>
              <a:gd name="connsiteY8" fmla="*/ 256233 h 789215"/>
              <a:gd name="connsiteX9" fmla="*/ 70338 w 452188"/>
              <a:gd name="connsiteY9" fmla="*/ 286378 h 789215"/>
              <a:gd name="connsiteX10" fmla="*/ 80386 w 452188"/>
              <a:gd name="connsiteY10" fmla="*/ 356717 h 789215"/>
              <a:gd name="connsiteX11" fmla="*/ 85411 w 452188"/>
              <a:gd name="connsiteY11" fmla="*/ 371789 h 789215"/>
              <a:gd name="connsiteX12" fmla="*/ 100483 w 452188"/>
              <a:gd name="connsiteY12" fmla="*/ 376813 h 789215"/>
              <a:gd name="connsiteX13" fmla="*/ 105507 w 452188"/>
              <a:gd name="connsiteY13" fmla="*/ 422031 h 789215"/>
              <a:gd name="connsiteX14" fmla="*/ 115556 w 452188"/>
              <a:gd name="connsiteY14" fmla="*/ 467248 h 789215"/>
              <a:gd name="connsiteX15" fmla="*/ 120580 w 452188"/>
              <a:gd name="connsiteY15" fmla="*/ 542611 h 789215"/>
              <a:gd name="connsiteX16" fmla="*/ 130628 w 452188"/>
              <a:gd name="connsiteY16" fmla="*/ 562708 h 789215"/>
              <a:gd name="connsiteX17" fmla="*/ 140676 w 452188"/>
              <a:gd name="connsiteY17" fmla="*/ 612950 h 789215"/>
              <a:gd name="connsiteX18" fmla="*/ 145701 w 452188"/>
              <a:gd name="connsiteY18" fmla="*/ 663191 h 789215"/>
              <a:gd name="connsiteX19" fmla="*/ 155749 w 452188"/>
              <a:gd name="connsiteY19" fmla="*/ 693336 h 789215"/>
              <a:gd name="connsiteX20" fmla="*/ 170821 w 452188"/>
              <a:gd name="connsiteY20" fmla="*/ 728506 h 789215"/>
              <a:gd name="connsiteX21" fmla="*/ 180870 w 452188"/>
              <a:gd name="connsiteY21" fmla="*/ 738554 h 789215"/>
              <a:gd name="connsiteX22" fmla="*/ 195942 w 452188"/>
              <a:gd name="connsiteY22" fmla="*/ 788796 h 789215"/>
              <a:gd name="connsiteX23" fmla="*/ 221063 w 452188"/>
              <a:gd name="connsiteY23" fmla="*/ 778747 h 789215"/>
              <a:gd name="connsiteX24" fmla="*/ 236136 w 452188"/>
              <a:gd name="connsiteY24" fmla="*/ 738554 h 789215"/>
              <a:gd name="connsiteX25" fmla="*/ 241160 w 452188"/>
              <a:gd name="connsiteY25" fmla="*/ 723481 h 789215"/>
              <a:gd name="connsiteX26" fmla="*/ 256232 w 452188"/>
              <a:gd name="connsiteY26" fmla="*/ 713433 h 789215"/>
              <a:gd name="connsiteX27" fmla="*/ 271305 w 452188"/>
              <a:gd name="connsiteY27" fmla="*/ 673240 h 789215"/>
              <a:gd name="connsiteX28" fmla="*/ 276329 w 452188"/>
              <a:gd name="connsiteY28" fmla="*/ 643095 h 789215"/>
              <a:gd name="connsiteX29" fmla="*/ 291402 w 452188"/>
              <a:gd name="connsiteY29" fmla="*/ 633046 h 789215"/>
              <a:gd name="connsiteX30" fmla="*/ 306474 w 452188"/>
              <a:gd name="connsiteY30" fmla="*/ 602901 h 789215"/>
              <a:gd name="connsiteX31" fmla="*/ 326571 w 452188"/>
              <a:gd name="connsiteY31" fmla="*/ 567732 h 789215"/>
              <a:gd name="connsiteX32" fmla="*/ 336619 w 452188"/>
              <a:gd name="connsiteY32" fmla="*/ 532563 h 789215"/>
              <a:gd name="connsiteX33" fmla="*/ 346668 w 452188"/>
              <a:gd name="connsiteY33" fmla="*/ 517490 h 789215"/>
              <a:gd name="connsiteX34" fmla="*/ 371789 w 452188"/>
              <a:gd name="connsiteY34" fmla="*/ 467248 h 789215"/>
              <a:gd name="connsiteX35" fmla="*/ 381837 w 452188"/>
              <a:gd name="connsiteY35" fmla="*/ 432079 h 789215"/>
              <a:gd name="connsiteX36" fmla="*/ 391885 w 452188"/>
              <a:gd name="connsiteY36" fmla="*/ 417007 h 789215"/>
              <a:gd name="connsiteX37" fmla="*/ 396909 w 452188"/>
              <a:gd name="connsiteY37" fmla="*/ 386862 h 789215"/>
              <a:gd name="connsiteX38" fmla="*/ 401934 w 452188"/>
              <a:gd name="connsiteY38" fmla="*/ 366765 h 789215"/>
              <a:gd name="connsiteX39" fmla="*/ 411982 w 452188"/>
              <a:gd name="connsiteY39" fmla="*/ 301451 h 789215"/>
              <a:gd name="connsiteX40" fmla="*/ 417006 w 452188"/>
              <a:gd name="connsiteY40" fmla="*/ 246185 h 789215"/>
              <a:gd name="connsiteX41" fmla="*/ 427054 w 452188"/>
              <a:gd name="connsiteY41" fmla="*/ 200967 h 789215"/>
              <a:gd name="connsiteX42" fmla="*/ 442127 w 452188"/>
              <a:gd name="connsiteY42" fmla="*/ 155750 h 789215"/>
              <a:gd name="connsiteX43" fmla="*/ 452175 w 452188"/>
              <a:gd name="connsiteY43" fmla="*/ 105508 h 789215"/>
              <a:gd name="connsiteX44" fmla="*/ 0 w 452188"/>
              <a:gd name="connsiteY44" fmla="*/ 0 h 789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52188" h="789215">
                <a:moveTo>
                  <a:pt x="0" y="0"/>
                </a:moveTo>
                <a:lnTo>
                  <a:pt x="0" y="0"/>
                </a:lnTo>
                <a:cubicBezTo>
                  <a:pt x="3349" y="15073"/>
                  <a:pt x="7132" y="30055"/>
                  <a:pt x="10048" y="45218"/>
                </a:cubicBezTo>
                <a:cubicBezTo>
                  <a:pt x="10671" y="48458"/>
                  <a:pt x="18792" y="119211"/>
                  <a:pt x="30145" y="145701"/>
                </a:cubicBezTo>
                <a:cubicBezTo>
                  <a:pt x="33095" y="152585"/>
                  <a:pt x="36844" y="159099"/>
                  <a:pt x="40193" y="165798"/>
                </a:cubicBezTo>
                <a:cubicBezTo>
                  <a:pt x="41868" y="175846"/>
                  <a:pt x="43007" y="185999"/>
                  <a:pt x="45217" y="195943"/>
                </a:cubicBezTo>
                <a:cubicBezTo>
                  <a:pt x="46366" y="201113"/>
                  <a:pt x="48786" y="205923"/>
                  <a:pt x="50241" y="211015"/>
                </a:cubicBezTo>
                <a:cubicBezTo>
                  <a:pt x="52138" y="217654"/>
                  <a:pt x="53767" y="224371"/>
                  <a:pt x="55265" y="231112"/>
                </a:cubicBezTo>
                <a:cubicBezTo>
                  <a:pt x="57118" y="239448"/>
                  <a:pt x="58043" y="247994"/>
                  <a:pt x="60290" y="256233"/>
                </a:cubicBezTo>
                <a:cubicBezTo>
                  <a:pt x="63077" y="266452"/>
                  <a:pt x="70338" y="286378"/>
                  <a:pt x="70338" y="286378"/>
                </a:cubicBezTo>
                <a:cubicBezTo>
                  <a:pt x="73687" y="309824"/>
                  <a:pt x="72895" y="334248"/>
                  <a:pt x="80386" y="356717"/>
                </a:cubicBezTo>
                <a:cubicBezTo>
                  <a:pt x="82061" y="361741"/>
                  <a:pt x="81666" y="368044"/>
                  <a:pt x="85411" y="371789"/>
                </a:cubicBezTo>
                <a:cubicBezTo>
                  <a:pt x="89156" y="375534"/>
                  <a:pt x="95459" y="375138"/>
                  <a:pt x="100483" y="376813"/>
                </a:cubicBezTo>
                <a:cubicBezTo>
                  <a:pt x="102158" y="391886"/>
                  <a:pt x="103362" y="407018"/>
                  <a:pt x="105507" y="422031"/>
                </a:cubicBezTo>
                <a:cubicBezTo>
                  <a:pt x="107634" y="436923"/>
                  <a:pt x="111897" y="452613"/>
                  <a:pt x="115556" y="467248"/>
                </a:cubicBezTo>
                <a:cubicBezTo>
                  <a:pt x="117231" y="492369"/>
                  <a:pt x="116654" y="517742"/>
                  <a:pt x="120580" y="542611"/>
                </a:cubicBezTo>
                <a:cubicBezTo>
                  <a:pt x="121748" y="550009"/>
                  <a:pt x="128571" y="555507"/>
                  <a:pt x="130628" y="562708"/>
                </a:cubicBezTo>
                <a:cubicBezTo>
                  <a:pt x="135320" y="579130"/>
                  <a:pt x="138976" y="595956"/>
                  <a:pt x="140676" y="612950"/>
                </a:cubicBezTo>
                <a:cubicBezTo>
                  <a:pt x="142351" y="629697"/>
                  <a:pt x="142599" y="646649"/>
                  <a:pt x="145701" y="663191"/>
                </a:cubicBezTo>
                <a:cubicBezTo>
                  <a:pt x="147653" y="673601"/>
                  <a:pt x="152400" y="683288"/>
                  <a:pt x="155749" y="693336"/>
                </a:cubicBezTo>
                <a:cubicBezTo>
                  <a:pt x="160215" y="706733"/>
                  <a:pt x="162544" y="716090"/>
                  <a:pt x="170821" y="728506"/>
                </a:cubicBezTo>
                <a:cubicBezTo>
                  <a:pt x="173449" y="732447"/>
                  <a:pt x="177520" y="735205"/>
                  <a:pt x="180870" y="738554"/>
                </a:cubicBezTo>
                <a:cubicBezTo>
                  <a:pt x="181166" y="740332"/>
                  <a:pt x="185720" y="785875"/>
                  <a:pt x="195942" y="788796"/>
                </a:cubicBezTo>
                <a:cubicBezTo>
                  <a:pt x="204614" y="791274"/>
                  <a:pt x="212689" y="782097"/>
                  <a:pt x="221063" y="778747"/>
                </a:cubicBezTo>
                <a:cubicBezTo>
                  <a:pt x="230326" y="741694"/>
                  <a:pt x="220371" y="775339"/>
                  <a:pt x="236136" y="738554"/>
                </a:cubicBezTo>
                <a:cubicBezTo>
                  <a:pt x="238222" y="733686"/>
                  <a:pt x="237852" y="727617"/>
                  <a:pt x="241160" y="723481"/>
                </a:cubicBezTo>
                <a:cubicBezTo>
                  <a:pt x="244932" y="718766"/>
                  <a:pt x="251208" y="716782"/>
                  <a:pt x="256232" y="713433"/>
                </a:cubicBezTo>
                <a:cubicBezTo>
                  <a:pt x="270470" y="692079"/>
                  <a:pt x="265873" y="703118"/>
                  <a:pt x="271305" y="673240"/>
                </a:cubicBezTo>
                <a:cubicBezTo>
                  <a:pt x="273127" y="663217"/>
                  <a:pt x="271773" y="652206"/>
                  <a:pt x="276329" y="643095"/>
                </a:cubicBezTo>
                <a:cubicBezTo>
                  <a:pt x="279030" y="637694"/>
                  <a:pt x="286378" y="636396"/>
                  <a:pt x="291402" y="633046"/>
                </a:cubicBezTo>
                <a:cubicBezTo>
                  <a:pt x="300612" y="605415"/>
                  <a:pt x="290892" y="630169"/>
                  <a:pt x="306474" y="602901"/>
                </a:cubicBezTo>
                <a:cubicBezTo>
                  <a:pt x="331967" y="558289"/>
                  <a:pt x="302095" y="604446"/>
                  <a:pt x="326571" y="567732"/>
                </a:cubicBezTo>
                <a:cubicBezTo>
                  <a:pt x="328181" y="561293"/>
                  <a:pt x="333015" y="539771"/>
                  <a:pt x="336619" y="532563"/>
                </a:cubicBezTo>
                <a:cubicBezTo>
                  <a:pt x="339320" y="527162"/>
                  <a:pt x="343318" y="522514"/>
                  <a:pt x="346668" y="517490"/>
                </a:cubicBezTo>
                <a:cubicBezTo>
                  <a:pt x="359364" y="479401"/>
                  <a:pt x="350361" y="495818"/>
                  <a:pt x="371789" y="467248"/>
                </a:cubicBezTo>
                <a:cubicBezTo>
                  <a:pt x="373398" y="460811"/>
                  <a:pt x="378234" y="439285"/>
                  <a:pt x="381837" y="432079"/>
                </a:cubicBezTo>
                <a:cubicBezTo>
                  <a:pt x="384537" y="426678"/>
                  <a:pt x="388536" y="422031"/>
                  <a:pt x="391885" y="417007"/>
                </a:cubicBezTo>
                <a:cubicBezTo>
                  <a:pt x="393560" y="406959"/>
                  <a:pt x="394911" y="396851"/>
                  <a:pt x="396909" y="386862"/>
                </a:cubicBezTo>
                <a:cubicBezTo>
                  <a:pt x="398263" y="380091"/>
                  <a:pt x="400799" y="373576"/>
                  <a:pt x="401934" y="366765"/>
                </a:cubicBezTo>
                <a:cubicBezTo>
                  <a:pt x="420194" y="257210"/>
                  <a:pt x="396608" y="378322"/>
                  <a:pt x="411982" y="301451"/>
                </a:cubicBezTo>
                <a:cubicBezTo>
                  <a:pt x="413657" y="283029"/>
                  <a:pt x="414712" y="264540"/>
                  <a:pt x="417006" y="246185"/>
                </a:cubicBezTo>
                <a:cubicBezTo>
                  <a:pt x="419930" y="222794"/>
                  <a:pt x="422752" y="222475"/>
                  <a:pt x="427054" y="200967"/>
                </a:cubicBezTo>
                <a:cubicBezTo>
                  <a:pt x="434790" y="162289"/>
                  <a:pt x="425410" y="180826"/>
                  <a:pt x="442127" y="155750"/>
                </a:cubicBezTo>
                <a:cubicBezTo>
                  <a:pt x="452987" y="112307"/>
                  <a:pt x="452175" y="129366"/>
                  <a:pt x="452175" y="105508"/>
                </a:cubicBez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Forma libre 23"/>
          <p:cNvSpPr/>
          <p:nvPr/>
        </p:nvSpPr>
        <p:spPr>
          <a:xfrm>
            <a:off x="10308052" y="3284694"/>
            <a:ext cx="633068" cy="1205802"/>
          </a:xfrm>
          <a:custGeom>
            <a:avLst/>
            <a:gdLst>
              <a:gd name="connsiteX0" fmla="*/ 0 w 633068"/>
              <a:gd name="connsiteY0" fmla="*/ 427055 h 1205802"/>
              <a:gd name="connsiteX1" fmla="*/ 0 w 633068"/>
              <a:gd name="connsiteY1" fmla="*/ 427055 h 1205802"/>
              <a:gd name="connsiteX2" fmla="*/ 50242 w 633068"/>
              <a:gd name="connsiteY2" fmla="*/ 472272 h 1205802"/>
              <a:gd name="connsiteX3" fmla="*/ 55266 w 633068"/>
              <a:gd name="connsiteY3" fmla="*/ 517490 h 1205802"/>
              <a:gd name="connsiteX4" fmla="*/ 65314 w 633068"/>
              <a:gd name="connsiteY4" fmla="*/ 557683 h 1205802"/>
              <a:gd name="connsiteX5" fmla="*/ 70339 w 633068"/>
              <a:gd name="connsiteY5" fmla="*/ 587828 h 1205802"/>
              <a:gd name="connsiteX6" fmla="*/ 75363 w 633068"/>
              <a:gd name="connsiteY6" fmla="*/ 678264 h 1205802"/>
              <a:gd name="connsiteX7" fmla="*/ 80387 w 633068"/>
              <a:gd name="connsiteY7" fmla="*/ 693336 h 1205802"/>
              <a:gd name="connsiteX8" fmla="*/ 90435 w 633068"/>
              <a:gd name="connsiteY8" fmla="*/ 733529 h 1205802"/>
              <a:gd name="connsiteX9" fmla="*/ 95459 w 633068"/>
              <a:gd name="connsiteY9" fmla="*/ 919424 h 1205802"/>
              <a:gd name="connsiteX10" fmla="*/ 100484 w 633068"/>
              <a:gd name="connsiteY10" fmla="*/ 934497 h 1205802"/>
              <a:gd name="connsiteX11" fmla="*/ 105508 w 633068"/>
              <a:gd name="connsiteY11" fmla="*/ 959617 h 1205802"/>
              <a:gd name="connsiteX12" fmla="*/ 110532 w 633068"/>
              <a:gd name="connsiteY12" fmla="*/ 979714 h 1205802"/>
              <a:gd name="connsiteX13" fmla="*/ 115556 w 633068"/>
              <a:gd name="connsiteY13" fmla="*/ 1029956 h 1205802"/>
              <a:gd name="connsiteX14" fmla="*/ 120580 w 633068"/>
              <a:gd name="connsiteY14" fmla="*/ 1045028 h 1205802"/>
              <a:gd name="connsiteX15" fmla="*/ 125604 w 633068"/>
              <a:gd name="connsiteY15" fmla="*/ 1065125 h 1205802"/>
              <a:gd name="connsiteX16" fmla="*/ 135653 w 633068"/>
              <a:gd name="connsiteY16" fmla="*/ 1140488 h 1205802"/>
              <a:gd name="connsiteX17" fmla="*/ 145701 w 633068"/>
              <a:gd name="connsiteY17" fmla="*/ 1180681 h 1205802"/>
              <a:gd name="connsiteX18" fmla="*/ 150725 w 633068"/>
              <a:gd name="connsiteY18" fmla="*/ 1200778 h 1205802"/>
              <a:gd name="connsiteX19" fmla="*/ 165798 w 633068"/>
              <a:gd name="connsiteY19" fmla="*/ 1205802 h 1205802"/>
              <a:gd name="connsiteX20" fmla="*/ 185895 w 633068"/>
              <a:gd name="connsiteY20" fmla="*/ 1200778 h 1205802"/>
              <a:gd name="connsiteX21" fmla="*/ 190919 w 633068"/>
              <a:gd name="connsiteY21" fmla="*/ 1110343 h 1205802"/>
              <a:gd name="connsiteX22" fmla="*/ 195943 w 633068"/>
              <a:gd name="connsiteY22" fmla="*/ 1080198 h 1205802"/>
              <a:gd name="connsiteX23" fmla="*/ 205991 w 633068"/>
              <a:gd name="connsiteY23" fmla="*/ 989762 h 1205802"/>
              <a:gd name="connsiteX24" fmla="*/ 216040 w 633068"/>
              <a:gd name="connsiteY24" fmla="*/ 959617 h 1205802"/>
              <a:gd name="connsiteX25" fmla="*/ 236136 w 633068"/>
              <a:gd name="connsiteY25" fmla="*/ 929472 h 1205802"/>
              <a:gd name="connsiteX26" fmla="*/ 241161 w 633068"/>
              <a:gd name="connsiteY26" fmla="*/ 909376 h 1205802"/>
              <a:gd name="connsiteX27" fmla="*/ 251209 w 633068"/>
              <a:gd name="connsiteY27" fmla="*/ 899327 h 1205802"/>
              <a:gd name="connsiteX28" fmla="*/ 256233 w 633068"/>
              <a:gd name="connsiteY28" fmla="*/ 874206 h 1205802"/>
              <a:gd name="connsiteX29" fmla="*/ 261257 w 633068"/>
              <a:gd name="connsiteY29" fmla="*/ 854110 h 1205802"/>
              <a:gd name="connsiteX30" fmla="*/ 281354 w 633068"/>
              <a:gd name="connsiteY30" fmla="*/ 808892 h 1205802"/>
              <a:gd name="connsiteX31" fmla="*/ 296426 w 633068"/>
              <a:gd name="connsiteY31" fmla="*/ 723481 h 1205802"/>
              <a:gd name="connsiteX32" fmla="*/ 301451 w 633068"/>
              <a:gd name="connsiteY32" fmla="*/ 683288 h 1205802"/>
              <a:gd name="connsiteX33" fmla="*/ 311499 w 633068"/>
              <a:gd name="connsiteY33" fmla="*/ 648118 h 1205802"/>
              <a:gd name="connsiteX34" fmla="*/ 316523 w 633068"/>
              <a:gd name="connsiteY34" fmla="*/ 622998 h 1205802"/>
              <a:gd name="connsiteX35" fmla="*/ 331596 w 633068"/>
              <a:gd name="connsiteY35" fmla="*/ 562707 h 1205802"/>
              <a:gd name="connsiteX36" fmla="*/ 336620 w 633068"/>
              <a:gd name="connsiteY36" fmla="*/ 542611 h 1205802"/>
              <a:gd name="connsiteX37" fmla="*/ 346668 w 633068"/>
              <a:gd name="connsiteY37" fmla="*/ 497393 h 1205802"/>
              <a:gd name="connsiteX38" fmla="*/ 361741 w 633068"/>
              <a:gd name="connsiteY38" fmla="*/ 442127 h 1205802"/>
              <a:gd name="connsiteX39" fmla="*/ 371789 w 633068"/>
              <a:gd name="connsiteY39" fmla="*/ 422031 h 1205802"/>
              <a:gd name="connsiteX40" fmla="*/ 391886 w 633068"/>
              <a:gd name="connsiteY40" fmla="*/ 371789 h 1205802"/>
              <a:gd name="connsiteX41" fmla="*/ 401934 w 633068"/>
              <a:gd name="connsiteY41" fmla="*/ 326571 h 1205802"/>
              <a:gd name="connsiteX42" fmla="*/ 406958 w 633068"/>
              <a:gd name="connsiteY42" fmla="*/ 306475 h 1205802"/>
              <a:gd name="connsiteX43" fmla="*/ 417007 w 633068"/>
              <a:gd name="connsiteY43" fmla="*/ 291402 h 1205802"/>
              <a:gd name="connsiteX44" fmla="*/ 427055 w 633068"/>
              <a:gd name="connsiteY44" fmla="*/ 256233 h 1205802"/>
              <a:gd name="connsiteX45" fmla="*/ 432079 w 633068"/>
              <a:gd name="connsiteY45" fmla="*/ 236136 h 1205802"/>
              <a:gd name="connsiteX46" fmla="*/ 442128 w 633068"/>
              <a:gd name="connsiteY46" fmla="*/ 226088 h 1205802"/>
              <a:gd name="connsiteX47" fmla="*/ 452176 w 633068"/>
              <a:gd name="connsiteY47" fmla="*/ 195943 h 1205802"/>
              <a:gd name="connsiteX48" fmla="*/ 472273 w 633068"/>
              <a:gd name="connsiteY48" fmla="*/ 175846 h 1205802"/>
              <a:gd name="connsiteX49" fmla="*/ 492369 w 633068"/>
              <a:gd name="connsiteY49" fmla="*/ 140677 h 1205802"/>
              <a:gd name="connsiteX50" fmla="*/ 507442 w 633068"/>
              <a:gd name="connsiteY50" fmla="*/ 130628 h 1205802"/>
              <a:gd name="connsiteX51" fmla="*/ 527539 w 633068"/>
              <a:gd name="connsiteY51" fmla="*/ 95459 h 1205802"/>
              <a:gd name="connsiteX52" fmla="*/ 547635 w 633068"/>
              <a:gd name="connsiteY52" fmla="*/ 80387 h 1205802"/>
              <a:gd name="connsiteX53" fmla="*/ 587829 w 633068"/>
              <a:gd name="connsiteY53" fmla="*/ 50242 h 1205802"/>
              <a:gd name="connsiteX54" fmla="*/ 597877 w 633068"/>
              <a:gd name="connsiteY54" fmla="*/ 40193 h 1205802"/>
              <a:gd name="connsiteX55" fmla="*/ 612950 w 633068"/>
              <a:gd name="connsiteY55" fmla="*/ 15072 h 1205802"/>
              <a:gd name="connsiteX56" fmla="*/ 633046 w 633068"/>
              <a:gd name="connsiteY56" fmla="*/ 0 h 1205802"/>
              <a:gd name="connsiteX57" fmla="*/ 0 w 633068"/>
              <a:gd name="connsiteY57" fmla="*/ 427055 h 1205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33068" h="1205802">
                <a:moveTo>
                  <a:pt x="0" y="427055"/>
                </a:moveTo>
                <a:lnTo>
                  <a:pt x="0" y="427055"/>
                </a:lnTo>
                <a:cubicBezTo>
                  <a:pt x="3766" y="429879"/>
                  <a:pt x="45780" y="454422"/>
                  <a:pt x="50242" y="472272"/>
                </a:cubicBezTo>
                <a:cubicBezTo>
                  <a:pt x="53920" y="486985"/>
                  <a:pt x="52631" y="502555"/>
                  <a:pt x="55266" y="517490"/>
                </a:cubicBezTo>
                <a:cubicBezTo>
                  <a:pt x="57666" y="531090"/>
                  <a:pt x="63043" y="544061"/>
                  <a:pt x="65314" y="557683"/>
                </a:cubicBezTo>
                <a:lnTo>
                  <a:pt x="70339" y="587828"/>
                </a:lnTo>
                <a:cubicBezTo>
                  <a:pt x="72014" y="617973"/>
                  <a:pt x="72501" y="648208"/>
                  <a:pt x="75363" y="678264"/>
                </a:cubicBezTo>
                <a:cubicBezTo>
                  <a:pt x="75865" y="683536"/>
                  <a:pt x="79103" y="688198"/>
                  <a:pt x="80387" y="693336"/>
                </a:cubicBezTo>
                <a:lnTo>
                  <a:pt x="90435" y="733529"/>
                </a:lnTo>
                <a:cubicBezTo>
                  <a:pt x="92110" y="795494"/>
                  <a:pt x="92363" y="857514"/>
                  <a:pt x="95459" y="919424"/>
                </a:cubicBezTo>
                <a:cubicBezTo>
                  <a:pt x="95723" y="924714"/>
                  <a:pt x="99199" y="929359"/>
                  <a:pt x="100484" y="934497"/>
                </a:cubicBezTo>
                <a:cubicBezTo>
                  <a:pt x="102555" y="942781"/>
                  <a:pt x="103656" y="951281"/>
                  <a:pt x="105508" y="959617"/>
                </a:cubicBezTo>
                <a:cubicBezTo>
                  <a:pt x="107006" y="966358"/>
                  <a:pt x="108857" y="973015"/>
                  <a:pt x="110532" y="979714"/>
                </a:cubicBezTo>
                <a:cubicBezTo>
                  <a:pt x="112207" y="996461"/>
                  <a:pt x="112997" y="1013321"/>
                  <a:pt x="115556" y="1029956"/>
                </a:cubicBezTo>
                <a:cubicBezTo>
                  <a:pt x="116361" y="1035190"/>
                  <a:pt x="119125" y="1039936"/>
                  <a:pt x="120580" y="1045028"/>
                </a:cubicBezTo>
                <a:cubicBezTo>
                  <a:pt x="122477" y="1051667"/>
                  <a:pt x="124250" y="1058354"/>
                  <a:pt x="125604" y="1065125"/>
                </a:cubicBezTo>
                <a:cubicBezTo>
                  <a:pt x="133496" y="1104585"/>
                  <a:pt x="128948" y="1093548"/>
                  <a:pt x="135653" y="1140488"/>
                </a:cubicBezTo>
                <a:cubicBezTo>
                  <a:pt x="140031" y="1171135"/>
                  <a:pt x="139021" y="1157301"/>
                  <a:pt x="145701" y="1180681"/>
                </a:cubicBezTo>
                <a:cubicBezTo>
                  <a:pt x="147598" y="1187320"/>
                  <a:pt x="146411" y="1195386"/>
                  <a:pt x="150725" y="1200778"/>
                </a:cubicBezTo>
                <a:cubicBezTo>
                  <a:pt x="154033" y="1204914"/>
                  <a:pt x="160774" y="1204127"/>
                  <a:pt x="165798" y="1205802"/>
                </a:cubicBezTo>
                <a:cubicBezTo>
                  <a:pt x="172497" y="1204127"/>
                  <a:pt x="184138" y="1207456"/>
                  <a:pt x="185895" y="1200778"/>
                </a:cubicBezTo>
                <a:cubicBezTo>
                  <a:pt x="193579" y="1171581"/>
                  <a:pt x="188412" y="1140430"/>
                  <a:pt x="190919" y="1110343"/>
                </a:cubicBezTo>
                <a:cubicBezTo>
                  <a:pt x="191765" y="1100191"/>
                  <a:pt x="194268" y="1090246"/>
                  <a:pt x="195943" y="1080198"/>
                </a:cubicBezTo>
                <a:cubicBezTo>
                  <a:pt x="199176" y="1034930"/>
                  <a:pt x="195937" y="1023275"/>
                  <a:pt x="205991" y="989762"/>
                </a:cubicBezTo>
                <a:cubicBezTo>
                  <a:pt x="209035" y="979617"/>
                  <a:pt x="210165" y="968430"/>
                  <a:pt x="216040" y="959617"/>
                </a:cubicBezTo>
                <a:lnTo>
                  <a:pt x="236136" y="929472"/>
                </a:lnTo>
                <a:cubicBezTo>
                  <a:pt x="237811" y="922773"/>
                  <a:pt x="238073" y="915552"/>
                  <a:pt x="241161" y="909376"/>
                </a:cubicBezTo>
                <a:cubicBezTo>
                  <a:pt x="243279" y="905139"/>
                  <a:pt x="249343" y="903681"/>
                  <a:pt x="251209" y="899327"/>
                </a:cubicBezTo>
                <a:cubicBezTo>
                  <a:pt x="254573" y="891478"/>
                  <a:pt x="254381" y="882542"/>
                  <a:pt x="256233" y="874206"/>
                </a:cubicBezTo>
                <a:cubicBezTo>
                  <a:pt x="257731" y="867466"/>
                  <a:pt x="259073" y="860660"/>
                  <a:pt x="261257" y="854110"/>
                </a:cubicBezTo>
                <a:cubicBezTo>
                  <a:pt x="267671" y="834870"/>
                  <a:pt x="272602" y="826397"/>
                  <a:pt x="281354" y="808892"/>
                </a:cubicBezTo>
                <a:cubicBezTo>
                  <a:pt x="287174" y="779789"/>
                  <a:pt x="292607" y="754030"/>
                  <a:pt x="296426" y="723481"/>
                </a:cubicBezTo>
                <a:cubicBezTo>
                  <a:pt x="298101" y="710083"/>
                  <a:pt x="299231" y="696606"/>
                  <a:pt x="301451" y="683288"/>
                </a:cubicBezTo>
                <a:cubicBezTo>
                  <a:pt x="306151" y="655092"/>
                  <a:pt x="305525" y="672013"/>
                  <a:pt x="311499" y="648118"/>
                </a:cubicBezTo>
                <a:cubicBezTo>
                  <a:pt x="313570" y="639834"/>
                  <a:pt x="314603" y="631318"/>
                  <a:pt x="316523" y="622998"/>
                </a:cubicBezTo>
                <a:cubicBezTo>
                  <a:pt x="321181" y="602813"/>
                  <a:pt x="326572" y="582804"/>
                  <a:pt x="331596" y="562707"/>
                </a:cubicBezTo>
                <a:cubicBezTo>
                  <a:pt x="333271" y="556008"/>
                  <a:pt x="335266" y="549382"/>
                  <a:pt x="336620" y="542611"/>
                </a:cubicBezTo>
                <a:cubicBezTo>
                  <a:pt x="351772" y="466846"/>
                  <a:pt x="332478" y="561251"/>
                  <a:pt x="346668" y="497393"/>
                </a:cubicBezTo>
                <a:cubicBezTo>
                  <a:pt x="351079" y="477543"/>
                  <a:pt x="352328" y="460952"/>
                  <a:pt x="361741" y="442127"/>
                </a:cubicBezTo>
                <a:lnTo>
                  <a:pt x="371789" y="422031"/>
                </a:lnTo>
                <a:cubicBezTo>
                  <a:pt x="382986" y="377242"/>
                  <a:pt x="372071" y="391602"/>
                  <a:pt x="391886" y="371789"/>
                </a:cubicBezTo>
                <a:cubicBezTo>
                  <a:pt x="400952" y="317392"/>
                  <a:pt x="392040" y="361200"/>
                  <a:pt x="401934" y="326571"/>
                </a:cubicBezTo>
                <a:cubicBezTo>
                  <a:pt x="403831" y="319932"/>
                  <a:pt x="404238" y="312822"/>
                  <a:pt x="406958" y="306475"/>
                </a:cubicBezTo>
                <a:cubicBezTo>
                  <a:pt x="409337" y="300925"/>
                  <a:pt x="413657" y="296426"/>
                  <a:pt x="417007" y="291402"/>
                </a:cubicBezTo>
                <a:cubicBezTo>
                  <a:pt x="432713" y="228573"/>
                  <a:pt x="412640" y="306688"/>
                  <a:pt x="427055" y="256233"/>
                </a:cubicBezTo>
                <a:cubicBezTo>
                  <a:pt x="428952" y="249594"/>
                  <a:pt x="428991" y="242312"/>
                  <a:pt x="432079" y="236136"/>
                </a:cubicBezTo>
                <a:cubicBezTo>
                  <a:pt x="434197" y="231899"/>
                  <a:pt x="438778" y="229437"/>
                  <a:pt x="442128" y="226088"/>
                </a:cubicBezTo>
                <a:cubicBezTo>
                  <a:pt x="445477" y="216040"/>
                  <a:pt x="444686" y="203433"/>
                  <a:pt x="452176" y="195943"/>
                </a:cubicBezTo>
                <a:lnTo>
                  <a:pt x="472273" y="175846"/>
                </a:lnTo>
                <a:cubicBezTo>
                  <a:pt x="478021" y="158601"/>
                  <a:pt x="477161" y="155885"/>
                  <a:pt x="492369" y="140677"/>
                </a:cubicBezTo>
                <a:cubicBezTo>
                  <a:pt x="496639" y="136407"/>
                  <a:pt x="502418" y="133978"/>
                  <a:pt x="507442" y="130628"/>
                </a:cubicBezTo>
                <a:cubicBezTo>
                  <a:pt x="511383" y="122745"/>
                  <a:pt x="520437" y="102561"/>
                  <a:pt x="527539" y="95459"/>
                </a:cubicBezTo>
                <a:cubicBezTo>
                  <a:pt x="533460" y="89538"/>
                  <a:pt x="541377" y="85950"/>
                  <a:pt x="547635" y="80387"/>
                </a:cubicBezTo>
                <a:cubicBezTo>
                  <a:pt x="582274" y="49597"/>
                  <a:pt x="558940" y="59871"/>
                  <a:pt x="587829" y="50242"/>
                </a:cubicBezTo>
                <a:cubicBezTo>
                  <a:pt x="591178" y="46892"/>
                  <a:pt x="595440" y="44255"/>
                  <a:pt x="597877" y="40193"/>
                </a:cubicBezTo>
                <a:cubicBezTo>
                  <a:pt x="607954" y="23397"/>
                  <a:pt x="595976" y="26388"/>
                  <a:pt x="612950" y="15072"/>
                </a:cubicBezTo>
                <a:cubicBezTo>
                  <a:pt x="634544" y="676"/>
                  <a:pt x="633046" y="13318"/>
                  <a:pt x="633046" y="0"/>
                </a:cubicBezTo>
                <a:lnTo>
                  <a:pt x="0" y="427055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6" name="Conector recto 25"/>
          <p:cNvCxnSpPr/>
          <p:nvPr/>
        </p:nvCxnSpPr>
        <p:spPr>
          <a:xfrm>
            <a:off x="10108228" y="1007623"/>
            <a:ext cx="22837" cy="443180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>
            <a:off x="10468604" y="1007623"/>
            <a:ext cx="22837" cy="443180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/>
          <p:cNvSpPr txBox="1"/>
          <p:nvPr/>
        </p:nvSpPr>
        <p:spPr>
          <a:xfrm>
            <a:off x="9889144" y="4528356"/>
            <a:ext cx="1009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550</a:t>
            </a:r>
            <a:endParaRPr lang="es-ES" sz="1600" dirty="0"/>
          </a:p>
        </p:txBody>
      </p:sp>
      <p:sp>
        <p:nvSpPr>
          <p:cNvPr id="29" name="CuadroTexto 28"/>
          <p:cNvSpPr txBox="1"/>
          <p:nvPr/>
        </p:nvSpPr>
        <p:spPr>
          <a:xfrm>
            <a:off x="10272423" y="4799569"/>
            <a:ext cx="1009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450</a:t>
            </a:r>
            <a:endParaRPr lang="es-ES" sz="1600" dirty="0"/>
          </a:p>
        </p:txBody>
      </p:sp>
      <p:sp>
        <p:nvSpPr>
          <p:cNvPr id="30" name="CuadroTexto 29"/>
          <p:cNvSpPr txBox="1"/>
          <p:nvPr/>
        </p:nvSpPr>
        <p:spPr>
          <a:xfrm>
            <a:off x="525933" y="2265903"/>
            <a:ext cx="34264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Evolución de la banda 550 corresponde a dobles anillos de 5 miembros, a mayor intensidad mayor es la cantidad.</a:t>
            </a:r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Relación de las áreas es una medida de la cristalinidad .</a:t>
            </a:r>
          </a:p>
        </p:txBody>
      </p:sp>
      <p:pic>
        <p:nvPicPr>
          <p:cNvPr id="55" name="Picture 35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26" b="50463"/>
          <a:stretch/>
        </p:blipFill>
        <p:spPr bwMode="auto">
          <a:xfrm>
            <a:off x="4148137" y="2103946"/>
            <a:ext cx="2439536" cy="131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Forma libre 57"/>
          <p:cNvSpPr/>
          <p:nvPr/>
        </p:nvSpPr>
        <p:spPr>
          <a:xfrm>
            <a:off x="4835218" y="2584340"/>
            <a:ext cx="296333" cy="270933"/>
          </a:xfrm>
          <a:custGeom>
            <a:avLst/>
            <a:gdLst>
              <a:gd name="connsiteX0" fmla="*/ 50800 w 296333"/>
              <a:gd name="connsiteY0" fmla="*/ 0 h 270933"/>
              <a:gd name="connsiteX1" fmla="*/ 0 w 296333"/>
              <a:gd name="connsiteY1" fmla="*/ 169333 h 270933"/>
              <a:gd name="connsiteX2" fmla="*/ 127000 w 296333"/>
              <a:gd name="connsiteY2" fmla="*/ 270933 h 270933"/>
              <a:gd name="connsiteX3" fmla="*/ 296333 w 296333"/>
              <a:gd name="connsiteY3" fmla="*/ 160867 h 270933"/>
              <a:gd name="connsiteX4" fmla="*/ 262466 w 296333"/>
              <a:gd name="connsiteY4" fmla="*/ 0 h 270933"/>
              <a:gd name="connsiteX5" fmla="*/ 50800 w 296333"/>
              <a:gd name="connsiteY5" fmla="*/ 0 h 27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6333" h="270933">
                <a:moveTo>
                  <a:pt x="50800" y="0"/>
                </a:moveTo>
                <a:lnTo>
                  <a:pt x="0" y="169333"/>
                </a:lnTo>
                <a:lnTo>
                  <a:pt x="127000" y="270933"/>
                </a:lnTo>
                <a:lnTo>
                  <a:pt x="296333" y="160867"/>
                </a:lnTo>
                <a:lnTo>
                  <a:pt x="262466" y="0"/>
                </a:lnTo>
                <a:lnTo>
                  <a:pt x="50800" y="0"/>
                </a:ln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Forma libre 58"/>
          <p:cNvSpPr/>
          <p:nvPr/>
        </p:nvSpPr>
        <p:spPr>
          <a:xfrm>
            <a:off x="4843678" y="2321872"/>
            <a:ext cx="321733" cy="262467"/>
          </a:xfrm>
          <a:custGeom>
            <a:avLst/>
            <a:gdLst>
              <a:gd name="connsiteX0" fmla="*/ 42333 w 321733"/>
              <a:gd name="connsiteY0" fmla="*/ 254000 h 262467"/>
              <a:gd name="connsiteX1" fmla="*/ 0 w 321733"/>
              <a:gd name="connsiteY1" fmla="*/ 93134 h 262467"/>
              <a:gd name="connsiteX2" fmla="*/ 143933 w 321733"/>
              <a:gd name="connsiteY2" fmla="*/ 0 h 262467"/>
              <a:gd name="connsiteX3" fmla="*/ 321733 w 321733"/>
              <a:gd name="connsiteY3" fmla="*/ 101600 h 262467"/>
              <a:gd name="connsiteX4" fmla="*/ 245533 w 321733"/>
              <a:gd name="connsiteY4" fmla="*/ 262467 h 262467"/>
              <a:gd name="connsiteX5" fmla="*/ 42333 w 321733"/>
              <a:gd name="connsiteY5" fmla="*/ 254000 h 26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733" h="262467">
                <a:moveTo>
                  <a:pt x="42333" y="254000"/>
                </a:moveTo>
                <a:lnTo>
                  <a:pt x="0" y="93134"/>
                </a:lnTo>
                <a:lnTo>
                  <a:pt x="143933" y="0"/>
                </a:lnTo>
                <a:lnTo>
                  <a:pt x="321733" y="101600"/>
                </a:lnTo>
                <a:lnTo>
                  <a:pt x="245533" y="262467"/>
                </a:lnTo>
                <a:lnTo>
                  <a:pt x="42333" y="254000"/>
                </a:ln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0" name="Imagen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775" y="4382821"/>
            <a:ext cx="4538792" cy="232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3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2195512"/>
            <a:ext cx="9793433" cy="408059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686608" y="0"/>
            <a:ext cx="9852338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Perturbac</a:t>
            </a:r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ión de la estructura de la zeolita</a:t>
            </a:r>
            <a:endParaRPr lang="es-ES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86691" y="858982"/>
            <a:ext cx="99475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El intercambio genera perturbaciones generando nuevas bandas entre 1000 y 850 cm –1</a:t>
            </a:r>
          </a:p>
          <a:p>
            <a:endParaRPr lang="es-ES" dirty="0"/>
          </a:p>
          <a:p>
            <a:r>
              <a:rPr lang="es-ES" dirty="0" smtClean="0"/>
              <a:t>La densidad de electrones del catión determina la fuerza de la interacción con la estructura de la zeolita. A medida que la molécula vecina incremente la densidad de electrones la interacción con la estructura es menor.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761999" y="6276109"/>
            <a:ext cx="87181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Arthur W. Chester, E. G. </a:t>
            </a:r>
            <a:r>
              <a:rPr lang="en-US" sz="1200" dirty="0" err="1" smtClean="0"/>
              <a:t>Derouane</a:t>
            </a:r>
            <a:r>
              <a:rPr lang="es-ES" sz="1200" dirty="0" smtClean="0"/>
              <a:t> </a:t>
            </a:r>
            <a:r>
              <a:rPr lang="en-US" sz="1200" dirty="0" smtClean="0"/>
              <a:t>Zeolite </a:t>
            </a:r>
            <a:r>
              <a:rPr lang="en-US" sz="1200" dirty="0"/>
              <a:t>Characterization and Catalysis: A Tutorial</a:t>
            </a:r>
          </a:p>
          <a:p>
            <a:r>
              <a:rPr lang="en-US" sz="1200" dirty="0"/>
              <a:t> 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81995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ta">
  <a:themeElements>
    <a:clrScheme name="Got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TC104033925[[fn=Gota]]</Template>
  <TotalTime>1060</TotalTime>
  <Words>651</Words>
  <Application>Microsoft Office PowerPoint</Application>
  <PresentationFormat>Panorámica</PresentationFormat>
  <Paragraphs>111</Paragraphs>
  <Slides>16</Slides>
  <Notes>0</Notes>
  <HiddenSlides>1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Arial</vt:lpstr>
      <vt:lpstr>Garamond</vt:lpstr>
      <vt:lpstr>Times New Roman</vt:lpstr>
      <vt:lpstr>Tw Cen MT</vt:lpstr>
      <vt:lpstr>Wingdings</vt:lpstr>
      <vt:lpstr>Gota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Adriana Garcia</dc:creator>
  <cp:lastModifiedBy>Adriana Garcia</cp:lastModifiedBy>
  <cp:revision>34</cp:revision>
  <dcterms:created xsi:type="dcterms:W3CDTF">2013-10-30T23:54:54Z</dcterms:created>
  <dcterms:modified xsi:type="dcterms:W3CDTF">2013-10-31T23:12:08Z</dcterms:modified>
</cp:coreProperties>
</file>