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8" r:id="rId13"/>
    <p:sldId id="269" r:id="rId14"/>
    <p:sldId id="268" r:id="rId15"/>
    <p:sldId id="271" r:id="rId16"/>
    <p:sldId id="270" r:id="rId17"/>
    <p:sldId id="273" r:id="rId18"/>
    <p:sldId id="272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6699"/>
    <a:srgbClr val="FF9999"/>
  </p:clrMru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lineChart>
        <c:grouping val="standard"/>
        <c:ser>
          <c:idx val="1"/>
          <c:order val="0"/>
          <c:tx>
            <c:strRef>
              <c:f>Sheet1!$B$1</c:f>
              <c:strCache>
                <c:ptCount val="1"/>
                <c:pt idx="0">
                  <c:v>Peso al nacer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28.5</c:v>
                </c:pt>
                <c:pt idx="1">
                  <c:v>29.1</c:v>
                </c:pt>
                <c:pt idx="2">
                  <c:v>30</c:v>
                </c:pt>
                <c:pt idx="3">
                  <c:v>29.7</c:v>
                </c:pt>
                <c:pt idx="4">
                  <c:v>30.1</c:v>
                </c:pt>
                <c:pt idx="5">
                  <c:v>29.7</c:v>
                </c:pt>
                <c:pt idx="6">
                  <c:v>29.8</c:v>
                </c:pt>
                <c:pt idx="7">
                  <c:v>29.5</c:v>
                </c:pt>
                <c:pt idx="8">
                  <c:v>28.7</c:v>
                </c:pt>
                <c:pt idx="9">
                  <c:v>28.4</c:v>
                </c:pt>
              </c:numCache>
            </c:numRef>
          </c:val>
        </c:ser>
        <c:marker val="1"/>
        <c:axId val="50548096"/>
        <c:axId val="50968064"/>
      </c:lineChart>
      <c:catAx>
        <c:axId val="505480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>
                    <a:latin typeface="Rockwell" pitchFamily="18" charset="0"/>
                  </a:rPr>
                  <a:t>Edad de la madre (años)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baseline="0">
                <a:latin typeface="Rockwell" pitchFamily="18" charset="0"/>
              </a:defRPr>
            </a:pPr>
            <a:endParaRPr lang="en-US"/>
          </a:p>
        </c:txPr>
        <c:crossAx val="50968064"/>
        <c:crosses val="autoZero"/>
        <c:auto val="1"/>
        <c:lblAlgn val="ctr"/>
        <c:lblOffset val="100"/>
      </c:catAx>
      <c:valAx>
        <c:axId val="5096806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>
                    <a:latin typeface="Rockwell" pitchFamily="18" charset="0"/>
                  </a:rPr>
                  <a:t>Peso</a:t>
                </a:r>
                <a:r>
                  <a:rPr lang="en-US" baseline="0">
                    <a:latin typeface="Rockwell" pitchFamily="18" charset="0"/>
                  </a:rPr>
                  <a:t> al nacer (Kg.)</a:t>
                </a:r>
                <a:endParaRPr lang="en-US">
                  <a:latin typeface="Rockwell" pitchFamily="18" charset="0"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baseline="0">
                <a:latin typeface="Rockwell" pitchFamily="18" charset="0"/>
              </a:defRPr>
            </a:pPr>
            <a:endParaRPr lang="en-US"/>
          </a:p>
        </c:txPr>
        <c:crossAx val="50548096"/>
        <c:crosses val="autoZero"/>
        <c:crossBetween val="between"/>
      </c:valAx>
      <c:spPr>
        <a:solidFill>
          <a:schemeClr val="bg1"/>
        </a:solidFill>
      </c:spPr>
    </c:plotArea>
    <c:plotVisOnly val="1"/>
  </c:chart>
  <c:spPr>
    <a:solidFill>
      <a:schemeClr val="bg1"/>
    </a:solidFill>
    <a:ln>
      <a:solidFill>
        <a:schemeClr val="accent1"/>
      </a:solidFill>
    </a:ln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V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V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V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A3CCA-5D44-4D73-BBFF-40E4D8BD7932}" type="datetimeFigureOut">
              <a:rPr lang="es-VE" smtClean="0"/>
              <a:pPr/>
              <a:t>23/05/2011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808F4-482B-40A0-A780-121B72BD6E07}" type="slidenum">
              <a:rPr lang="es-VE" smtClean="0"/>
              <a:pPr/>
              <a:t>‹#›</a:t>
            </a:fld>
            <a:endParaRPr 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C:\Mis%20documentos\ANA\SISTEMAS%20DE%20PRODUCCI&#211;N%20CON%20RUMIANTES\ALIMENTACION%20POSTDESTETE\LUNES\LUNES\El%20Instituto%20Babcock2_archivos\34_2_es.gif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C:\Mis%20documentos\ANA\SISTEMAS%20DE%20PRODUCCI&#211;N%20CON%20RUMIANTES\ALIMENTACION%20POSTDESTETE\LUNES\LUNES\El%20Instituto%20Babcock2_archivos\34_1.gi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txBody>
          <a:bodyPr>
            <a:noAutofit/>
          </a:bodyPr>
          <a:lstStyle/>
          <a:p>
            <a:r>
              <a:rPr lang="es-VE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de carne con rumiantes</a:t>
            </a:r>
            <a:endParaRPr lang="es-VE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>
            <a:normAutofit/>
          </a:bodyPr>
          <a:lstStyle/>
          <a:p>
            <a:endParaRPr lang="es-VE" dirty="0" smtClean="0"/>
          </a:p>
          <a:p>
            <a:r>
              <a:rPr lang="es-VE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M.V. Carolina Duque B.</a:t>
            </a:r>
          </a:p>
          <a:p>
            <a:r>
              <a:rPr lang="es-VE" sz="2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 2011</a:t>
            </a:r>
          </a:p>
          <a:p>
            <a:endParaRPr lang="es-VE" dirty="0"/>
          </a:p>
        </p:txBody>
      </p:sp>
      <p:pic>
        <p:nvPicPr>
          <p:cNvPr id="4" name="Picture 3" descr="Logo UC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1280054" cy="1292245"/>
          </a:xfrm>
          <a:prstGeom prst="rect">
            <a:avLst/>
          </a:prstGeom>
        </p:spPr>
      </p:pic>
      <p:pic>
        <p:nvPicPr>
          <p:cNvPr id="5" name="Picture 4" descr="Logo FC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457200"/>
            <a:ext cx="2048087" cy="10301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1803" y="4038600"/>
            <a:ext cx="1688397" cy="1447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 DE CRECIMIENTO</a:t>
            </a:r>
            <a:endParaRPr lang="es-V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crecimiento acelerado: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prenatal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de lactante o 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predestete</a:t>
            </a: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cambios por la pubertad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postdestete</a:t>
            </a: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crecimiento asintótico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adulto y/o peso final</a:t>
            </a:r>
          </a:p>
          <a:p>
            <a:endParaRPr lang="es-V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8350" y="3962400"/>
            <a:ext cx="1797050" cy="2695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 DE CRECIMIENTO</a:t>
            </a:r>
            <a:endParaRPr lang="es-VE" dirty="0"/>
          </a:p>
        </p:txBody>
      </p:sp>
      <p:pic>
        <p:nvPicPr>
          <p:cNvPr id="5" name="Picture 2" descr="curva crecimiento real y ajustad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827308" cy="5120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82" y="1869223"/>
            <a:ext cx="4201818" cy="41505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 DE CRECIMIENTO</a:t>
            </a:r>
            <a:endParaRPr lang="es-VE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Clr>
                <a:schemeClr val="accent2"/>
              </a:buClr>
              <a:buNone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chemeClr val="accent2"/>
              </a:buClr>
              <a:buNone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Desarrollo de los distintos sistemas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Nervioso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Óseo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Muscular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Adiposo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ACELERADO - PRENATAL</a:t>
            </a:r>
            <a:endParaRPr lang="es-VE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maternos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Tamaño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 de fetos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Nutrición de la madre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ambientales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genéticos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Sexo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9961"/>
          <a:stretch>
            <a:fillRect/>
          </a:stretch>
        </p:blipFill>
        <p:spPr bwMode="auto">
          <a:xfrm>
            <a:off x="5181600" y="4876800"/>
            <a:ext cx="2733675" cy="1752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048000"/>
            <a:ext cx="2419933" cy="2009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524000"/>
            <a:ext cx="2438400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ACELERADO - PRENATAL</a:t>
            </a:r>
            <a:endParaRPr lang="es-VE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s-VE" dirty="0"/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1447800" y="1295400"/>
            <a:ext cx="6191250" cy="2519362"/>
            <a:chOff x="885" y="1253"/>
            <a:chExt cx="3900" cy="1587"/>
          </a:xfrm>
        </p:grpSpPr>
        <p:pic>
          <p:nvPicPr>
            <p:cNvPr id="5" name="Picture 5" descr="part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16" y="1525"/>
              <a:ext cx="1769" cy="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6" descr="embrion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5" y="1253"/>
              <a:ext cx="1227" cy="1587"/>
            </a:xfrm>
            <a:prstGeom prst="rect">
              <a:avLst/>
            </a:prstGeom>
            <a:noFill/>
          </p:spPr>
        </p:pic>
        <p:pic>
          <p:nvPicPr>
            <p:cNvPr id="7" name="Picture 8" descr="gestacionu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46" y="1525"/>
              <a:ext cx="1270" cy="1144"/>
            </a:xfrm>
            <a:prstGeom prst="rect">
              <a:avLst/>
            </a:prstGeom>
            <a:noFill/>
          </p:spPr>
        </p:pic>
      </p:grpSp>
      <p:graphicFrame>
        <p:nvGraphicFramePr>
          <p:cNvPr id="8" name="Group 105"/>
          <p:cNvGraphicFramePr>
            <a:graphicFrameLocks/>
          </p:cNvGraphicFramePr>
          <p:nvPr/>
        </p:nvGraphicFramePr>
        <p:xfrm>
          <a:off x="1752600" y="4038600"/>
          <a:ext cx="5562599" cy="25908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888374"/>
                <a:gridCol w="3674225"/>
              </a:tblGrid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Especie</a:t>
                      </a: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Peso al nacer (Kg.)</a:t>
                      </a: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Vacuno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26 - 38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Ovino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1,3 - 4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Caprino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1,5 – 3,5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Búfalo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30 - 39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ACELERADO - PREDESTETE</a:t>
            </a:r>
            <a:endParaRPr lang="es-V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Nacimiento hasta destete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30 - 35% del peso adulto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 de: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Genotipo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al nacer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 al destete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 de la madre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Nutrición: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Leche materna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Alimentación al pie de la madre</a:t>
            </a:r>
          </a:p>
          <a:p>
            <a:endParaRPr lang="es-V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261065"/>
            <a:ext cx="2590800" cy="23492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1325" y="1600200"/>
            <a:ext cx="1819275" cy="2514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ACELERADO - PREDESTETE</a:t>
            </a:r>
            <a:endParaRPr lang="es-VE" sz="3200" dirty="0"/>
          </a:p>
        </p:txBody>
      </p:sp>
      <p:graphicFrame>
        <p:nvGraphicFramePr>
          <p:cNvPr id="4" name="Group 105"/>
          <p:cNvGraphicFramePr>
            <a:graphicFrameLocks/>
          </p:cNvGraphicFramePr>
          <p:nvPr/>
        </p:nvGraphicFramePr>
        <p:xfrm>
          <a:off x="1295400" y="1600200"/>
          <a:ext cx="6553200" cy="2743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224660"/>
                <a:gridCol w="4328540"/>
              </a:tblGrid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Especie</a:t>
                      </a: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Peso al destete (Kg.)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Vacuno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180 - 200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Ovino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12 - 15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Caprino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12 - 15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Búfalo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200 - 220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648200"/>
            <a:ext cx="2952750" cy="18813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085" y="4648200"/>
            <a:ext cx="1813315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2000" y="4648200"/>
            <a:ext cx="2540000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PUBERTAD - POSTDESTETE</a:t>
            </a:r>
            <a:endParaRPr lang="es-VE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– 50% del peso adulto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 de: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Genotipo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 al destete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Nutrición</a:t>
            </a:r>
          </a:p>
          <a:p>
            <a:endParaRPr lang="es-V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962150"/>
            <a:ext cx="2200275" cy="2076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572000"/>
            <a:ext cx="2748197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572000"/>
            <a:ext cx="2743200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4700" y="4562475"/>
            <a:ext cx="2476500" cy="1838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PUBERTAD - POSTDESTETE</a:t>
            </a:r>
            <a:endParaRPr lang="es-VE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Group 105"/>
          <p:cNvGraphicFramePr>
            <a:graphicFrameLocks/>
          </p:cNvGraphicFramePr>
          <p:nvPr/>
        </p:nvGraphicFramePr>
        <p:xfrm>
          <a:off x="1219200" y="1371600"/>
          <a:ext cx="6781800" cy="2743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302264"/>
                <a:gridCol w="4479536"/>
              </a:tblGrid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Especie</a:t>
                      </a: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Peso a la pubertad (Kg.)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Vacuno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250 - 280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Ovino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15 - 20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Caprino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15 - 20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Búfalo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330 - 375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pSp>
        <p:nvGrpSpPr>
          <p:cNvPr id="5" name="Group 77"/>
          <p:cNvGrpSpPr>
            <a:grpSpLocks/>
          </p:cNvGrpSpPr>
          <p:nvPr/>
        </p:nvGrpSpPr>
        <p:grpSpPr bwMode="auto">
          <a:xfrm>
            <a:off x="817562" y="4343400"/>
            <a:ext cx="7488238" cy="2214562"/>
            <a:chOff x="930" y="981"/>
            <a:chExt cx="4717" cy="1395"/>
          </a:xfrm>
        </p:grpSpPr>
        <p:pic>
          <p:nvPicPr>
            <p:cNvPr id="6" name="Picture 76" descr="P809555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87" y="981"/>
              <a:ext cx="1860" cy="139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7" name="Picture 74" descr="ordeño restringid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" y="981"/>
              <a:ext cx="1859" cy="139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8" name="Picture 75" descr="P810347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26" y="981"/>
              <a:ext cx="1860" cy="139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ASINTÓTICO</a:t>
            </a:r>
            <a:endParaRPr lang="es-VE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Luego de la pubertad, disminuye la velocidad de crecimiento hasta estabilizarse en la edad adulta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0"/>
            <a:ext cx="8277853" cy="35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 de crecimiento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que afectan el crecimiento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compensatorio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canales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Vacunas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Ovinas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en Ganadería de Leche</a:t>
            </a:r>
          </a:p>
          <a:p>
            <a:pPr>
              <a:buNone/>
            </a:pPr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ASINTÓTICO</a:t>
            </a:r>
            <a:endParaRPr lang="es-VE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 de: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Genotipo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al destete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Nutrición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Manejo</a:t>
            </a:r>
          </a:p>
          <a:p>
            <a:endParaRPr lang="es-V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408786"/>
            <a:ext cx="2971800" cy="24012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962400"/>
            <a:ext cx="3810000" cy="2543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05"/>
          <p:cNvGraphicFramePr>
            <a:graphicFrameLocks/>
          </p:cNvGraphicFramePr>
          <p:nvPr/>
        </p:nvGraphicFramePr>
        <p:xfrm>
          <a:off x="533401" y="3505200"/>
          <a:ext cx="8153399" cy="27432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666879"/>
                <a:gridCol w="3243260"/>
                <a:gridCol w="3243260"/>
              </a:tblGrid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Especie</a:t>
                      </a: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Peso final (Kg.)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Peso adulto (Kg.)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Vacuno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450 - 500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450 - 1000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Ovino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25 - 28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45 - 100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Caprino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25 - 28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55 - 110</a:t>
                      </a:r>
                    </a:p>
                  </a:txBody>
                  <a:tcPr horzOverflow="overflow"/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Búfalo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500 - 550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Rounded MT Bold" pitchFamily="34" charset="0"/>
                        </a:rPr>
                        <a:t>600 - 1100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1000"/>
            <a:ext cx="3619500" cy="26784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3089189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QUE DETERMINAN EL CRECIMIENTO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8200" y="1600200"/>
            <a:ext cx="4038600" cy="4525963"/>
          </a:xfrm>
        </p:spPr>
        <p:txBody>
          <a:bodyPr>
            <a:normAutofit lnSpcReduction="10000"/>
          </a:bodyPr>
          <a:lstStyle/>
          <a:p>
            <a:pPr algn="ctr">
              <a:buClr>
                <a:schemeClr val="accent2"/>
              </a:buClr>
              <a:buNone/>
            </a:pPr>
            <a:r>
              <a:rPr lang="es-ES_tradnl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Genéticos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Raza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Cruzamientos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Doble músculo</a:t>
            </a:r>
          </a:p>
          <a:p>
            <a:endParaRPr lang="es-V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38600" cy="4525963"/>
          </a:xfrm>
        </p:spPr>
        <p:txBody>
          <a:bodyPr>
            <a:normAutofit lnSpcReduction="10000"/>
          </a:bodyPr>
          <a:lstStyle/>
          <a:p>
            <a:pPr algn="ctr">
              <a:buClr>
                <a:schemeClr val="accent2"/>
              </a:buClr>
              <a:buNone/>
            </a:pPr>
            <a:r>
              <a:rPr lang="es-ES_tradnl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genéticos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Nutrición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 de la madre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Época de nacimiento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Enfermedades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 del individuo</a:t>
            </a:r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NO GENÉTICOS - SEXO</a:t>
            </a:r>
            <a:endParaRPr lang="es-VE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 ambiente fisiológico - endocrino para el crecimiento.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al nacer: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Machos (5 - 11%) &gt; Hembras</a:t>
            </a:r>
          </a:p>
          <a:p>
            <a:endParaRPr lang="es-V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7609"/>
          <a:stretch>
            <a:fillRect/>
          </a:stretch>
        </p:blipFill>
        <p:spPr bwMode="auto">
          <a:xfrm>
            <a:off x="2819400" y="4038600"/>
            <a:ext cx="3505200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81000"/>
            <a:ext cx="5257800" cy="51526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90600" y="5791200"/>
            <a:ext cx="7086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 de crecimiento de los distintos sistemas comparando machos y hembras</a:t>
            </a:r>
            <a:endParaRPr lang="es-VE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NO GENÉTICOS – EDAD DE LA MADRE</a:t>
            </a:r>
            <a:endParaRPr lang="es-VE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peso de los becerros al nacer aumenta a partir de los 3 años (1er parto),  hasta un máximo a los 7 años  </a:t>
            </a:r>
            <a:endParaRPr lang="es-VE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533400" y="3352800"/>
          <a:ext cx="54864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48400" y="5943600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(Verde </a:t>
            </a:r>
            <a:r>
              <a:rPr lang="es-V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2007)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NO GENÉTICOS – PESO DE LA VACA</a:t>
            </a:r>
            <a:endParaRPr lang="es-VE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Correlación de .23 entre el peso de la vaca y peso al nacer </a:t>
            </a:r>
            <a:r>
              <a:rPr lang="es-ES_tradnl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</a:t>
            </a:r>
            <a:r>
              <a:rPr lang="es-ES_tradnl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indicus</a:t>
            </a:r>
            <a:endParaRPr lang="es-ES_tradnl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endParaRPr lang="es-ES_tradnl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Vacas con pesos altos 90 días antes del parto tienen becerros mas pesados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Correlación .27  entre peso a 18m en novillas y peso al nacer de su primer becerro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5943600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V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Plasse</a:t>
            </a: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1979)</a:t>
            </a: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NO GENÉTICOS – AÑO DE NACIMIENTO</a:t>
            </a:r>
            <a:endParaRPr lang="es-VE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refleja por: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nutricional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Sanidad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Mejora ambiental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Mejora genética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</a:pPr>
            <a:endParaRPr lang="es-ES_tradnl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181600" y="1905000"/>
            <a:ext cx="3427413" cy="4294187"/>
            <a:chOff x="3170" y="1089"/>
            <a:chExt cx="2159" cy="2705"/>
          </a:xfrm>
        </p:grpSpPr>
        <p:pic>
          <p:nvPicPr>
            <p:cNvPr id="7" name="Picture 10" descr="agua dulc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70" y="2387"/>
              <a:ext cx="2159" cy="14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8" name="Picture 9" descr="agua dulc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0" y="1089"/>
              <a:ext cx="2159" cy="14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s-VE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NO GENÉTICOS – ÉPOCA DE NACIMIENTO</a:t>
            </a:r>
            <a:endParaRPr lang="es-VE" sz="3200" dirty="0"/>
          </a:p>
        </p:txBody>
      </p:sp>
      <p:pic>
        <p:nvPicPr>
          <p:cNvPr id="4" name="Picture 5" descr="forraje epo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6891" y="2133600"/>
            <a:ext cx="5896109" cy="4419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s-ES_tradnl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NO GENÉTICOS - </a:t>
            </a:r>
            <a:br>
              <a:rPr lang="es-ES_tradnl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CLIMÁTICOS DIRECTOS</a:t>
            </a:r>
            <a:endParaRPr lang="es-VE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Humedad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Radiación solar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s-ES_trad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Precipitación</a:t>
            </a:r>
          </a:p>
          <a:p>
            <a:endParaRPr lang="es-V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754526"/>
            <a:ext cx="4610100" cy="29320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4000"/>
          <a:stretch>
            <a:fillRect/>
          </a:stretch>
        </p:blipFill>
        <p:spPr bwMode="auto">
          <a:xfrm>
            <a:off x="4876800" y="1676400"/>
            <a:ext cx="3352800" cy="24140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343400"/>
            <a:ext cx="2523708" cy="21640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524000"/>
            <a:ext cx="2771775" cy="22085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438400"/>
            <a:ext cx="2228850" cy="1485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343400"/>
            <a:ext cx="2686050" cy="20073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343400"/>
            <a:ext cx="2667000" cy="2000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1371600"/>
            <a:ext cx="2133600" cy="160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Bent Arrow 8"/>
          <p:cNvSpPr/>
          <p:nvPr/>
        </p:nvSpPr>
        <p:spPr>
          <a:xfrm rot="10800000">
            <a:off x="4419601" y="4621115"/>
            <a:ext cx="1463062" cy="124628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GENÉTICOS - RAZA</a:t>
            </a:r>
            <a:endParaRPr lang="es-VE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1524000"/>
            <a:ext cx="3543300" cy="2362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177519"/>
            <a:ext cx="3352800" cy="24888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191000"/>
            <a:ext cx="3521292" cy="2362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524000"/>
            <a:ext cx="3619500" cy="23699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91000" y="22098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</a:t>
            </a:r>
            <a:endParaRPr lang="es-VE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46482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</a:t>
            </a:r>
            <a:endParaRPr lang="es-VE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GENÉTICOS - CRUZAMIENTOS</a:t>
            </a:r>
            <a:endParaRPr lang="es-VE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 descr="Crecimiento bos tauros vs bos indic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7543800" cy="52832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GENÉTICOS - PADRE</a:t>
            </a:r>
            <a:endParaRPr lang="es-VE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534400" cy="56254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VE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GENÉTICOS - PADRE</a:t>
            </a:r>
            <a:endParaRPr lang="es-VE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904" y="2152650"/>
            <a:ext cx="8825696" cy="3486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>
            <a:noAutofit/>
          </a:bodyPr>
          <a:lstStyle/>
          <a:p>
            <a:r>
              <a:rPr lang="es-VE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COMPENSATORIO</a:t>
            </a:r>
            <a:endParaRPr lang="es-VE" sz="4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endParaRPr lang="es-ES_trad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 de lograr el potencial genético de crecimiento (peso adulto) mas tardíamente como consecuencia de una restricción alimenticia.</a:t>
            </a:r>
          </a:p>
          <a:p>
            <a:pPr>
              <a:buNone/>
            </a:pPr>
            <a:endParaRPr lang="es-VE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37250" y="4700588"/>
            <a:ext cx="1626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_trad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Plasse</a:t>
            </a: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1979)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>
            <a:noAutofit/>
          </a:bodyPr>
          <a:lstStyle/>
          <a:p>
            <a:r>
              <a:rPr lang="es-VE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COMPENSATORIO</a:t>
            </a:r>
            <a:endParaRPr lang="es-VE" sz="4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crecimiento compensato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00" y="1428750"/>
            <a:ext cx="6832600" cy="5124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>
            <a:noAutofit/>
          </a:bodyPr>
          <a:lstStyle/>
          <a:p>
            <a:r>
              <a:rPr lang="es-VE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COMPENSATORIO</a:t>
            </a:r>
            <a:endParaRPr lang="es-VE" sz="4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5" descr="crecimiento compensatorio winche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905000"/>
            <a:ext cx="8134350" cy="3922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>
            <a:noAutofit/>
          </a:bodyPr>
          <a:lstStyle/>
          <a:p>
            <a:r>
              <a:rPr lang="es-VE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COMPENSATORIO</a:t>
            </a:r>
            <a:endParaRPr lang="es-VE" sz="4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crecimiento compesatorio sheehy y senio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2057400"/>
            <a:ext cx="8005994" cy="3733800"/>
          </a:xfr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</p:spPr>
        <p:txBody>
          <a:bodyPr>
            <a:noAutofit/>
          </a:bodyPr>
          <a:lstStyle/>
          <a:p>
            <a:r>
              <a:rPr lang="es-VE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COMPENSATORIO</a:t>
            </a:r>
            <a:endParaRPr lang="es-VE" sz="4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que lo afectan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Naturaleza de la restricción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Severidad de la restricción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Duración del periodo de restricción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 al comienzo de la restricción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Naturaleza de la dieta post-restricción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Velocidad relativa de maduración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endParaRPr lang="es-V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-2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“El cuerpo del animal sacrificado, sangrado, desollado, eviscerado, separada la cabeza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nivel de la articulación </a:t>
            </a:r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occipito-atlantoidea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sin extremidades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se cortan a nivel de las articulaciones carpo-metacarpiana y tarso-metatarsiana,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conservando la cola, los pilares y la porción periférica carnosa del diafragma, los testículos, los riñones. La grasa de riñonada y de la cavidad pélvica. Las mamas se separan en las hembras adultas”</a:t>
            </a:r>
          </a:p>
          <a:p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VE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Crecimiento: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es-V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Incremento del peso y tamaño del animal en diferentes etapas de su vida, hasta llegar al normal de la especie. (</a:t>
            </a:r>
            <a:r>
              <a:rPr lang="es-ES_tradnl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Plasse</a:t>
            </a:r>
            <a:r>
              <a:rPr lang="es-ES_tradnl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1979).</a:t>
            </a:r>
          </a:p>
          <a:p>
            <a:pPr>
              <a:buClr>
                <a:schemeClr val="accent2"/>
              </a:buClr>
              <a:buNone/>
            </a:pPr>
            <a:endParaRPr lang="es-VE" sz="30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es-E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de masa iniciado con la fecundación del óvulo y finalizado al alcanzar el peso y conformación adulto, producto de una división celular (hiperplasia) y elongación de células (hipertrofia) con la incorporación de nutrientes desde el medio ambiente.</a:t>
            </a:r>
            <a:endParaRPr lang="es-VE" sz="3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QUE AFECTAN LA CALIDAD DE LA CANAL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es-ES_tradnl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Peso: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el criterio más importante para establecer precio. A &gt; Peso &gt; Valor. 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es-ES_tradnl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Conformación: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distribución y proporción de las diferentes partes que forman la canal. A nivel comercial es deseable una canal ancha, acortada y con amplios planos musculares. 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es-ES_tradnl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Composición: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proporciones de músculo, hueso y grasa (esta última la más variable, a &lt; hueso &gt; valor).</a:t>
            </a:r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VE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CANALES BOVINAS</a:t>
            </a:r>
            <a:endParaRPr lang="es-VE" sz="4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VE"/>
          </a:p>
        </p:txBody>
      </p:sp>
      <p:graphicFrame>
        <p:nvGraphicFramePr>
          <p:cNvPr id="4" name="Group 134"/>
          <p:cNvGraphicFramePr>
            <a:graphicFrameLocks/>
          </p:cNvGraphicFramePr>
          <p:nvPr/>
        </p:nvGraphicFramePr>
        <p:xfrm>
          <a:off x="0" y="1016900"/>
          <a:ext cx="9144001" cy="5802589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905429"/>
                <a:gridCol w="3647771"/>
                <a:gridCol w="2590801"/>
              </a:tblGrid>
              <a:tr h="784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Denominación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Definición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Peso Kg.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7862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Ternera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Terneros (as)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≈ 70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7874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Optima AA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Novillos y novillas vacías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≥ 220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857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Excelente A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Toretes, novillos y novillas vacías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≥ 210 - 219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≥ 180 - 219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8572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Selecta B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Novillos, toretes, toros y vacas vacías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≥ 140 – 209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≥ 140 - 179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7874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C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Novillos, toretes, toros y vacas vacías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140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784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Estándar D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Cualquiera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 140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VE" sz="4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CANALES OVINAS</a:t>
            </a:r>
            <a:endParaRPr lang="es-VE" sz="4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VE"/>
          </a:p>
        </p:txBody>
      </p:sp>
      <p:graphicFrame>
        <p:nvGraphicFramePr>
          <p:cNvPr id="5" name="Group 96"/>
          <p:cNvGraphicFramePr>
            <a:graphicFrameLocks/>
          </p:cNvGraphicFramePr>
          <p:nvPr/>
        </p:nvGraphicFramePr>
        <p:xfrm>
          <a:off x="304800" y="1524000"/>
          <a:ext cx="8447088" cy="470376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815696"/>
                <a:gridCol w="2815696"/>
                <a:gridCol w="2815696"/>
              </a:tblGrid>
              <a:tr h="923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Denominación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Definición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Peso Kg.</a:t>
                      </a:r>
                      <a:endParaRPr kumimoji="0" lang="es-E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10083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Cordero lechal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 a 35 días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(leche)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&lt; 8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923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Pascual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 – 8 meses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12,2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9262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Ternasco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Estabulación y concentrado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– 12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923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Ovino mayor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Descarte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Variable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 DEL CRECIMIENTO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Dimensional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Talla</a:t>
            </a:r>
            <a:endParaRPr lang="es-V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1" descr="balanza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31925"/>
            <a:ext cx="3657600" cy="2835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52" descr="perimetro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010025"/>
            <a:ext cx="3605213" cy="26434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53" descr="altura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62400"/>
            <a:ext cx="3658144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 DEL CRECIMIENTO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Proporcional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Composición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95600"/>
            <a:ext cx="2844800" cy="213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267200"/>
            <a:ext cx="3047999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581400"/>
            <a:ext cx="2971800" cy="2971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1752600"/>
            <a:ext cx="2381250" cy="1800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 DEL CRECIMIENTO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Funcional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GDP (manejo)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relativo (genético)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627082"/>
            <a:ext cx="3114675" cy="29261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581400"/>
            <a:ext cx="3438108" cy="29481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DEL ESTUDIO DEL CRECIMIENTO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Evitar un retraso en la madurez sexual y el primer parto debido a un lento crecimiento.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Alcanzar un peso corporal ideal al primer parto, minimizar los problemas al parto y maximizar la producción de primer lactancia. Obtener pesos finales en menores períodos de tiempo.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EN GANADERIA DE LECHE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Mis documentos\ANA\SISTEMAS DE PRODUCCIÓN CON RUMIANTES\ALIMENTACION POSTDESTETE\LUNES\LUNES\El Instituto Babcock2_archivos\34_2_es.gif"/>
          <p:cNvPicPr>
            <a:picLocks noChangeAspect="1" noChangeArrowheads="1"/>
          </p:cNvPicPr>
          <p:nvPr/>
        </p:nvPicPr>
        <p:blipFill>
          <a:blip r:embed="rId2" r:link="rId3" cstate="print">
            <a:lum contrast="10000"/>
          </a:blip>
          <a:srcRect/>
          <a:stretch>
            <a:fillRect/>
          </a:stretch>
        </p:blipFill>
        <p:spPr bwMode="auto">
          <a:xfrm>
            <a:off x="1111250" y="1519238"/>
            <a:ext cx="6813550" cy="51101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EN GANADERIA DE LECHE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 (% del peso adulto)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45% en </a:t>
            </a:r>
            <a:r>
              <a:rPr lang="es-VE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</a:t>
            </a:r>
            <a:r>
              <a:rPr lang="es-V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taurus</a:t>
            </a: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60% </a:t>
            </a:r>
            <a:r>
              <a:rPr lang="es-V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Brahman</a:t>
            </a:r>
            <a:endParaRPr lang="es-V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V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65% Mestizas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</a:t>
            </a:r>
            <a:r>
              <a:rPr lang="es-E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indicus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presenta la pubertad y el primer parto a edades más avanzadas que </a:t>
            </a:r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</a:t>
            </a:r>
            <a:r>
              <a:rPr lang="es-E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taurus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Correlación entre el peso y la primera gestación (r = 0.449) 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asociado a la Condición Corporal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 EN GANADERIA DE LECHE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339" y="1676401"/>
            <a:ext cx="6541261" cy="40948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594360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Influencia de la velocidad de crecimiento sobre la edad a la pubertad en novillas Holstein (</a:t>
            </a:r>
            <a:r>
              <a:rPr lang="es-E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Sorensen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al.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1959).</a:t>
            </a:r>
            <a:endParaRPr lang="es-V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019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VE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Desarrollo:</a:t>
            </a:r>
          </a:p>
          <a:p>
            <a:pPr>
              <a:buClr>
                <a:schemeClr val="accent2"/>
              </a:buClr>
              <a:buFont typeface="Wingdings" pitchFamily="2" charset="2"/>
              <a:buChar char="Ø"/>
            </a:pPr>
            <a:r>
              <a:rPr lang="es-V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Cambios de forma y composición del cuerpo antes de alcanzada la madurez producto del crecimiento y diferenciación celular. </a:t>
            </a:r>
          </a:p>
          <a:p>
            <a:pPr>
              <a:buClr>
                <a:schemeClr val="accent2"/>
              </a:buClr>
              <a:buNone/>
            </a:pPr>
            <a:endParaRPr lang="es-ES" sz="3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None/>
            </a:pPr>
            <a:endParaRPr lang="es-ES" sz="30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None/>
            </a:pPr>
            <a:endParaRPr lang="es-ES" sz="30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None/>
            </a:pPr>
            <a:endParaRPr lang="es-ES" sz="30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accent2"/>
              </a:buClr>
              <a:buNone/>
            </a:pPr>
            <a:endParaRPr lang="es-ES" sz="3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chemeClr val="accent2"/>
              </a:buClr>
              <a:buNone/>
            </a:pPr>
            <a:r>
              <a:rPr lang="es-E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Procesos controlados, ordenados y organizados</a:t>
            </a:r>
            <a:endParaRPr lang="es-VE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0372" y="3429000"/>
            <a:ext cx="2274628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038600"/>
            <a:ext cx="2441542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971800"/>
            <a:ext cx="2438400" cy="1828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 DEL CRECIMIENTO SOBRE LA PRODUCCION ANIMAL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6805806" y="3309245"/>
            <a:ext cx="1880994" cy="186100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Minimiza la variación dentro del sistema</a:t>
            </a:r>
            <a:endParaRPr lang="es-E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17 Grupo"/>
          <p:cNvGrpSpPr>
            <a:grpSpLocks/>
          </p:cNvGrpSpPr>
          <p:nvPr/>
        </p:nvGrpSpPr>
        <p:grpSpPr bwMode="auto">
          <a:xfrm>
            <a:off x="457200" y="1874837"/>
            <a:ext cx="7314349" cy="4527402"/>
            <a:chOff x="1285852" y="925535"/>
            <a:chExt cx="6666771" cy="5435556"/>
          </a:xfrm>
        </p:grpSpPr>
        <p:pic>
          <p:nvPicPr>
            <p:cNvPr id="7" name="Picture 2" descr="C:\Mis documentos\ANA\SISTEMAS DE PRODUCCIÓN CON RUMIANTES\ALIMENTACION POSTDESTETE\LUNES\LUNES\El Instituto Babcock2_archivos\34_1.gif"/>
            <p:cNvPicPr>
              <a:picLocks noChangeAspect="1" noChangeArrowheads="1"/>
            </p:cNvPicPr>
            <p:nvPr/>
          </p:nvPicPr>
          <p:blipFill>
            <a:blip r:embed="rId2" r:link="rId3" cstate="print"/>
            <a:srcRect/>
            <a:stretch>
              <a:fillRect/>
            </a:stretch>
          </p:blipFill>
          <p:spPr bwMode="auto">
            <a:xfrm>
              <a:off x="1857356" y="925535"/>
              <a:ext cx="5105400" cy="167163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4152922" y="4353998"/>
              <a:ext cx="838261" cy="838859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857528" y="5585112"/>
              <a:ext cx="3505200" cy="775979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accent1"/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Eficiencia productiva y reproductiva</a:t>
              </a:r>
              <a:endParaRPr lang="es-E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 rot="10807653">
              <a:off x="6716355" y="5078593"/>
              <a:ext cx="1236268" cy="1280280"/>
            </a:xfrm>
            <a:custGeom>
              <a:avLst/>
              <a:gdLst>
                <a:gd name="T0" fmla="*/ 1140256 w 21600"/>
                <a:gd name="T1" fmla="*/ 0 h 21600"/>
                <a:gd name="T2" fmla="*/ 1140256 w 21600"/>
                <a:gd name="T3" fmla="*/ 804174 h 21600"/>
                <a:gd name="T4" fmla="*/ 117998 w 21600"/>
                <a:gd name="T5" fmla="*/ 1428702 h 21600"/>
                <a:gd name="T6" fmla="*/ 1568461 w 21600"/>
                <a:gd name="T7" fmla="*/ 40208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4489 h 21600"/>
                <a:gd name="T14" fmla="*/ 20058 w 21600"/>
                <a:gd name="T15" fmla="*/ 76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703" y="0"/>
                  </a:lnTo>
                  <a:lnTo>
                    <a:pt x="15703" y="4489"/>
                  </a:lnTo>
                  <a:lnTo>
                    <a:pt x="12427" y="4489"/>
                  </a:lnTo>
                  <a:cubicBezTo>
                    <a:pt x="5564" y="4489"/>
                    <a:pt x="0" y="7923"/>
                    <a:pt x="0" y="12158"/>
                  </a:cubicBezTo>
                  <a:lnTo>
                    <a:pt x="0" y="21600"/>
                  </a:lnTo>
                  <a:lnTo>
                    <a:pt x="3250" y="21600"/>
                  </a:lnTo>
                  <a:lnTo>
                    <a:pt x="3250" y="12158"/>
                  </a:lnTo>
                  <a:cubicBezTo>
                    <a:pt x="3250" y="9679"/>
                    <a:pt x="7359" y="7669"/>
                    <a:pt x="12427" y="7669"/>
                  </a:cubicBezTo>
                  <a:lnTo>
                    <a:pt x="15703" y="7669"/>
                  </a:lnTo>
                  <a:lnTo>
                    <a:pt x="15703" y="12158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endParaRPr>
            </a:p>
          </p:txBody>
        </p:sp>
        <p:sp>
          <p:nvSpPr>
            <p:cNvPr id="11" name="16 Flecha a la derecha con bandas"/>
            <p:cNvSpPr/>
            <p:nvPr/>
          </p:nvSpPr>
          <p:spPr>
            <a:xfrm>
              <a:off x="1285852" y="2928926"/>
              <a:ext cx="5716072" cy="1571132"/>
            </a:xfrm>
            <a:prstGeom prst="stripedRightArrow">
              <a:avLst>
                <a:gd name="adj1" fmla="val 45156"/>
                <a:gd name="adj2" fmla="val 50000"/>
              </a:avLst>
            </a:prstGeom>
            <a:solidFill>
              <a:schemeClr val="accent5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Estandarizar el tiempo y peso final</a:t>
              </a:r>
              <a:endPara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MANIPULACION DEL CRECIMIENTO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None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Manipulación farmacológica de la ganancia diaria de peso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Anabólicos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Andrógenos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Estrógenos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Progestágenos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Hormonas proteicas</a:t>
            </a:r>
          </a:p>
          <a:p>
            <a:pPr lvl="2"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</a:t>
            </a:r>
          </a:p>
          <a:p>
            <a:endParaRPr lang="es-V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590800"/>
            <a:ext cx="2794784" cy="18036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479123"/>
            <a:ext cx="2763890" cy="18548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029200"/>
            <a:ext cx="1600200" cy="160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743200"/>
            <a:ext cx="2733675" cy="1800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267200"/>
            <a:ext cx="2381250" cy="2381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MANIPULACION DEL CRECIMIENTO</a:t>
            </a:r>
            <a:endParaRPr lang="es-V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 la tasa de crecimiento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 la masa muscular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Mejora la conversión alimenticia y la eficiencia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 la distribución de las grasas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Mejora el apetito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Mejora la condición muscular para soportar actividad intensa</a:t>
            </a:r>
          </a:p>
          <a:p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mingo.jpg"/>
          <p:cNvPicPr>
            <a:picLocks noChangeAspect="1"/>
          </p:cNvPicPr>
          <p:nvPr/>
        </p:nvPicPr>
        <p:blipFill>
          <a:blip r:embed="rId2" cstate="print"/>
          <a:srcRect l="7587" r="5414"/>
          <a:stretch>
            <a:fillRect/>
          </a:stretch>
        </p:blipFill>
        <p:spPr>
          <a:xfrm>
            <a:off x="0" y="0"/>
            <a:ext cx="9144000" cy="701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179388" lvl="1" indent="6350">
              <a:lnSpc>
                <a:spcPct val="80000"/>
              </a:lnSpc>
              <a:buClr>
                <a:schemeClr val="accent2"/>
              </a:buClr>
              <a:buNone/>
            </a:pPr>
            <a:endParaRPr lang="es-ES_tradnl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lvl="1" indent="6350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endParaRPr lang="es-ES_tradn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lvl="1" indent="6350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endParaRPr lang="es-ES_tradnl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lvl="1" indent="6350">
              <a:lnSpc>
                <a:spcPct val="80000"/>
              </a:lnSpc>
              <a:buClr>
                <a:schemeClr val="accent2"/>
              </a:buClr>
              <a:buNone/>
            </a:pPr>
            <a:endParaRPr lang="es-ES_tradnl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lvl="1" indent="6350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Ocurren </a:t>
            </a: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diferente intensidad y no siempre en forma </a:t>
            </a: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simultanea</a:t>
            </a:r>
          </a:p>
          <a:p>
            <a:pPr marL="179388" lvl="1" indent="6350">
              <a:lnSpc>
                <a:spcPct val="80000"/>
              </a:lnSpc>
              <a:buClr>
                <a:schemeClr val="accent2"/>
              </a:buClr>
              <a:buNone/>
            </a:pPr>
            <a:endParaRPr lang="es-ES_tradnl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lvl="1" indent="6350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Regulados </a:t>
            </a:r>
            <a:r>
              <a:rPr lang="es-ES_tradn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el genotipo y sujeto a variaciones causadas por efectos ambientales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114800" y="1676400"/>
            <a:ext cx="914400" cy="914400"/>
            <a:chOff x="1447800" y="1752600"/>
            <a:chExt cx="914400" cy="914400"/>
          </a:xfrm>
        </p:grpSpPr>
        <p:grpSp>
          <p:nvGrpSpPr>
            <p:cNvPr id="7" name="Group 6"/>
            <p:cNvGrpSpPr/>
            <p:nvPr/>
          </p:nvGrpSpPr>
          <p:grpSpPr>
            <a:xfrm>
              <a:off x="1447800" y="1752600"/>
              <a:ext cx="457200" cy="457200"/>
              <a:chOff x="1447800" y="1752600"/>
              <a:chExt cx="457200" cy="45720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905000" y="1752600"/>
              <a:ext cx="457200" cy="457200"/>
              <a:chOff x="1447800" y="1752600"/>
              <a:chExt cx="457200" cy="45720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905000" y="2209800"/>
              <a:ext cx="457200" cy="457200"/>
              <a:chOff x="1447800" y="1752600"/>
              <a:chExt cx="457200" cy="45720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447800" y="2209800"/>
              <a:ext cx="457200" cy="457200"/>
              <a:chOff x="1447800" y="1752600"/>
              <a:chExt cx="457200" cy="45720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477000" y="2057400"/>
            <a:ext cx="1828800" cy="914400"/>
            <a:chOff x="5867400" y="1752600"/>
            <a:chExt cx="1828800" cy="914400"/>
          </a:xfrm>
        </p:grpSpPr>
        <p:grpSp>
          <p:nvGrpSpPr>
            <p:cNvPr id="17" name="Group 16"/>
            <p:cNvGrpSpPr/>
            <p:nvPr/>
          </p:nvGrpSpPr>
          <p:grpSpPr>
            <a:xfrm>
              <a:off x="5867400" y="1752600"/>
              <a:ext cx="457200" cy="457200"/>
              <a:chOff x="1447800" y="1752600"/>
              <a:chExt cx="457200" cy="45720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324600" y="1752600"/>
              <a:ext cx="457200" cy="457200"/>
              <a:chOff x="1447800" y="1752600"/>
              <a:chExt cx="457200" cy="45720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781800" y="1752600"/>
              <a:ext cx="457200" cy="457200"/>
              <a:chOff x="1447800" y="1752600"/>
              <a:chExt cx="457200" cy="457200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239000" y="1752600"/>
              <a:ext cx="457200" cy="457200"/>
              <a:chOff x="1447800" y="1752600"/>
              <a:chExt cx="457200" cy="4572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239000" y="2209800"/>
              <a:ext cx="457200" cy="457200"/>
              <a:chOff x="1447800" y="1752600"/>
              <a:chExt cx="457200" cy="45720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781800" y="2209800"/>
              <a:ext cx="457200" cy="457200"/>
              <a:chOff x="1447800" y="1752600"/>
              <a:chExt cx="457200" cy="457200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324600" y="2209800"/>
              <a:ext cx="457200" cy="457200"/>
              <a:chOff x="1447800" y="1752600"/>
              <a:chExt cx="457200" cy="45720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867400" y="2209800"/>
              <a:ext cx="457200" cy="457200"/>
              <a:chOff x="1447800" y="1752600"/>
              <a:chExt cx="457200" cy="457200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1066800" y="1752600"/>
            <a:ext cx="1524000" cy="1524000"/>
            <a:chOff x="3429000" y="2667000"/>
            <a:chExt cx="1524000" cy="1524000"/>
          </a:xfrm>
        </p:grpSpPr>
        <p:grpSp>
          <p:nvGrpSpPr>
            <p:cNvPr id="41" name="Group 40"/>
            <p:cNvGrpSpPr/>
            <p:nvPr/>
          </p:nvGrpSpPr>
          <p:grpSpPr>
            <a:xfrm>
              <a:off x="3429000" y="2667000"/>
              <a:ext cx="762000" cy="762000"/>
              <a:chOff x="1447800" y="1752600"/>
              <a:chExt cx="457200" cy="45720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191000" y="2667000"/>
              <a:ext cx="762000" cy="762000"/>
              <a:chOff x="1447800" y="1752600"/>
              <a:chExt cx="457200" cy="457200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191000" y="3429000"/>
              <a:ext cx="762000" cy="762000"/>
              <a:chOff x="1447800" y="1752600"/>
              <a:chExt cx="457200" cy="45720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429000" y="3429000"/>
              <a:ext cx="762000" cy="762000"/>
              <a:chOff x="1447800" y="1752600"/>
              <a:chExt cx="457200" cy="457200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1447800" y="1752600"/>
                <a:ext cx="457200" cy="457200"/>
              </a:xfrm>
              <a:prstGeom prst="roundRect">
                <a:avLst/>
              </a:prstGeom>
              <a:solidFill>
                <a:srgbClr val="FF99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600200" y="1905000"/>
                <a:ext cx="152400" cy="152400"/>
              </a:xfrm>
              <a:prstGeom prst="ellipse">
                <a:avLst/>
              </a:prstGeom>
              <a:solidFill>
                <a:srgbClr val="8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VE"/>
              </a:p>
            </p:txBody>
          </p:sp>
        </p:grpSp>
      </p:grpSp>
      <p:cxnSp>
        <p:nvCxnSpPr>
          <p:cNvPr id="57" name="Straight Arrow Connector 56"/>
          <p:cNvCxnSpPr/>
          <p:nvPr/>
        </p:nvCxnSpPr>
        <p:spPr>
          <a:xfrm rot="10800000" flipV="1">
            <a:off x="2819401" y="1905000"/>
            <a:ext cx="10668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334000" y="1905000"/>
            <a:ext cx="914399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5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s-ES_tradnl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Hipertrofia Vs. Hiperplasia</a:t>
            </a:r>
            <a:r>
              <a:rPr lang="es-ES_tradnl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_tradnl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HORMONAL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1991380"/>
            <a:ext cx="1295400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GHRH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1991380"/>
            <a:ext cx="1295400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GHIH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3820180"/>
            <a:ext cx="1295400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urved Connector 7"/>
          <p:cNvCxnSpPr>
            <a:stCxn id="4" idx="1"/>
            <a:endCxn id="6" idx="1"/>
          </p:cNvCxnSpPr>
          <p:nvPr/>
        </p:nvCxnSpPr>
        <p:spPr>
          <a:xfrm rot="10800000" flipH="1" flipV="1">
            <a:off x="3886200" y="2252990"/>
            <a:ext cx="914400" cy="1828800"/>
          </a:xfrm>
          <a:prstGeom prst="curvedConnector3">
            <a:avLst>
              <a:gd name="adj1" fmla="val -25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>
            <a:stCxn id="5" idx="3"/>
            <a:endCxn id="6" idx="3"/>
          </p:cNvCxnSpPr>
          <p:nvPr/>
        </p:nvCxnSpPr>
        <p:spPr>
          <a:xfrm flipH="1">
            <a:off x="6096000" y="2252990"/>
            <a:ext cx="990600" cy="1828800"/>
          </a:xfrm>
          <a:prstGeom prst="curvedConnector3">
            <a:avLst>
              <a:gd name="adj1" fmla="val -23077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hape 11"/>
          <p:cNvCxnSpPr>
            <a:stCxn id="6" idx="1"/>
            <a:endCxn id="4" idx="0"/>
          </p:cNvCxnSpPr>
          <p:nvPr/>
        </p:nvCxnSpPr>
        <p:spPr>
          <a:xfrm rot="10800000">
            <a:off x="4533900" y="1991380"/>
            <a:ext cx="266700" cy="2090410"/>
          </a:xfrm>
          <a:prstGeom prst="curvedConnector4">
            <a:avLst>
              <a:gd name="adj1" fmla="val 621730"/>
              <a:gd name="adj2" fmla="val 110936"/>
            </a:avLst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14800" y="5496580"/>
            <a:ext cx="2667000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V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Células blanco</a:t>
            </a:r>
            <a:endParaRPr lang="es-V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>
            <a:stCxn id="6" idx="2"/>
            <a:endCxn id="14" idx="0"/>
          </p:cNvCxnSpPr>
          <p:nvPr/>
        </p:nvCxnSpPr>
        <p:spPr>
          <a:xfrm rot="5400000">
            <a:off x="4871710" y="4919990"/>
            <a:ext cx="115318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0" y="20574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Hipotálamo</a:t>
            </a:r>
            <a:endParaRPr lang="es-V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38817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Hipófisis anterior</a:t>
            </a:r>
            <a:endParaRPr lang="es-V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495800"/>
            <a:ext cx="838200" cy="381000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IGF-I</a:t>
            </a:r>
            <a:endParaRPr lang="es-VE" dirty="0"/>
          </a:p>
        </p:txBody>
      </p:sp>
      <p:sp>
        <p:nvSpPr>
          <p:cNvPr id="20" name="TextBox 19"/>
          <p:cNvSpPr txBox="1"/>
          <p:nvPr/>
        </p:nvSpPr>
        <p:spPr>
          <a:xfrm>
            <a:off x="3200400" y="4572000"/>
            <a:ext cx="838200" cy="381000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IGF-II</a:t>
            </a:r>
            <a:endParaRPr lang="es-VE" dirty="0"/>
          </a:p>
        </p:txBody>
      </p:sp>
      <p:sp>
        <p:nvSpPr>
          <p:cNvPr id="21" name="TextBox 20"/>
          <p:cNvSpPr txBox="1"/>
          <p:nvPr/>
        </p:nvSpPr>
        <p:spPr>
          <a:xfrm>
            <a:off x="2667000" y="5181600"/>
            <a:ext cx="106680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Insulina</a:t>
            </a:r>
            <a:endParaRPr lang="es-VE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4419600"/>
            <a:ext cx="838200" cy="381000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T4</a:t>
            </a:r>
            <a:endParaRPr lang="es-VE" dirty="0"/>
          </a:p>
        </p:txBody>
      </p:sp>
      <p:sp>
        <p:nvSpPr>
          <p:cNvPr id="23" name="TextBox 22"/>
          <p:cNvSpPr txBox="1"/>
          <p:nvPr/>
        </p:nvSpPr>
        <p:spPr>
          <a:xfrm>
            <a:off x="7543800" y="4191000"/>
            <a:ext cx="106680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Leptina</a:t>
            </a:r>
            <a:endParaRPr lang="es-VE" dirty="0"/>
          </a:p>
        </p:txBody>
      </p:sp>
      <p:sp>
        <p:nvSpPr>
          <p:cNvPr id="24" name="TextBox 23"/>
          <p:cNvSpPr txBox="1"/>
          <p:nvPr/>
        </p:nvSpPr>
        <p:spPr>
          <a:xfrm>
            <a:off x="7467600" y="4812268"/>
            <a:ext cx="114300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Ghrelina</a:t>
            </a:r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HORMONAL</a:t>
            </a:r>
            <a:endParaRPr lang="es-VE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  <a:buNone/>
              <a:defRPr/>
            </a:pPr>
            <a:r>
              <a:rPr lang="en-US" sz="51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 (</a:t>
            </a:r>
            <a:r>
              <a:rPr lang="en-US" sz="51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Somatotropina</a:t>
            </a:r>
            <a:r>
              <a:rPr lang="en-US" sz="51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Hormona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pept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í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dica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s-E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Estimula </a:t>
            </a:r>
            <a:r>
              <a:rPr lang="es-E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diferenciación de las células precursoras del cartílago para </a:t>
            </a:r>
            <a:r>
              <a:rPr lang="es-E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convertirse </a:t>
            </a:r>
            <a:r>
              <a:rPr lang="es-E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condrocitos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Estimula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mitosis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síntesis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proteica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casi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células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tejidos</a:t>
            </a:r>
            <a:r>
              <a:rPr lang="es-E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(síntesis </a:t>
            </a:r>
            <a:r>
              <a:rPr lang="es-E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ADN y </a:t>
            </a:r>
            <a:r>
              <a:rPr lang="es-E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ARN)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s-E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tejido muscular promueve la </a:t>
            </a:r>
            <a:r>
              <a:rPr lang="es-E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captación de aminoácidos y síntesis de proteínas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Incrementa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movilización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ácidos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grasos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tejido</a:t>
            </a: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adiposo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cantidad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ácidos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grasos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libres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sangre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Favorece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ácidos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grasos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fuente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energética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Disminuye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cantidad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glucosa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usada</a:t>
            </a: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el </a:t>
            </a:r>
            <a:r>
              <a:rPr lang="en-US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organismo</a:t>
            </a:r>
            <a:endParaRPr lang="en-US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Clr>
                <a:schemeClr val="accent2"/>
              </a:buClr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 DE CRECIMIENTO</a:t>
            </a:r>
            <a:endParaRPr lang="es-V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pPr marL="457200" indent="-457200">
              <a:buNone/>
            </a:pP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acelerado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Inflexion: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Pubertad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None/>
            </a:pP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Crecimiento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retardado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asintótico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V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5784443" cy="3505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3519</TotalTime>
  <Words>1365</Words>
  <Application>Microsoft Office PowerPoint</Application>
  <PresentationFormat>On-screen Show (4:3)</PresentationFormat>
  <Paragraphs>332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Producción de carne con rumiantes</vt:lpstr>
      <vt:lpstr>CONTENIDO</vt:lpstr>
      <vt:lpstr>INTRODUCCIÓN</vt:lpstr>
      <vt:lpstr>Slide 4</vt:lpstr>
      <vt:lpstr>Slide 5</vt:lpstr>
      <vt:lpstr>Hipertrofia Vs. Hiperplasia </vt:lpstr>
      <vt:lpstr>CONTROL HORMONAL</vt:lpstr>
      <vt:lpstr>CONTROL HORMONAL</vt:lpstr>
      <vt:lpstr>CURVA DE CRECIMIENTO</vt:lpstr>
      <vt:lpstr>CURVA DE CRECIMIENTO</vt:lpstr>
      <vt:lpstr>CURVA DE CRECIMIENTO</vt:lpstr>
      <vt:lpstr>CURVA DE CRECIMIENTO</vt:lpstr>
      <vt:lpstr>CRECIMIENTO ACELERADO - PRENATAL</vt:lpstr>
      <vt:lpstr>CRECIMIENTO ACELERADO - PRENATAL</vt:lpstr>
      <vt:lpstr>CRECIMIENTO ACELERADO - PREDESTETE</vt:lpstr>
      <vt:lpstr>CRECIMIENTO ACELERADO - PREDESTETE</vt:lpstr>
      <vt:lpstr>FASE PUBERTAD - POSTDESTETE</vt:lpstr>
      <vt:lpstr>FASE PUBERTAD - POSTDESTETE</vt:lpstr>
      <vt:lpstr>CRECIMIENTO ASINTÓTICO</vt:lpstr>
      <vt:lpstr>CRECIMIENTO ASINTÓTICO</vt:lpstr>
      <vt:lpstr>Slide 21</vt:lpstr>
      <vt:lpstr>FACTORES QUE DETERMINAN EL CRECIMIENTO</vt:lpstr>
      <vt:lpstr>FACTORES NO GENÉTICOS - SEXO</vt:lpstr>
      <vt:lpstr>Slide 24</vt:lpstr>
      <vt:lpstr>FACTORES NO GENÉTICOS – EDAD DE LA MADRE</vt:lpstr>
      <vt:lpstr>FACTORES NO GENÉTICOS – PESO DE LA VACA</vt:lpstr>
      <vt:lpstr>FACTORES NO GENÉTICOS – AÑO DE NACIMIENTO</vt:lpstr>
      <vt:lpstr>FACTORES NO GENÉTICOS – ÉPOCA DE NACIMIENTO</vt:lpstr>
      <vt:lpstr>FACTORES NO GENÉTICOS -  FACTORES CLIMÁTICOS DIRECTOS</vt:lpstr>
      <vt:lpstr>FACTORES GENÉTICOS - RAZA</vt:lpstr>
      <vt:lpstr>FACTORES GENÉTICOS - CRUZAMIENTOS</vt:lpstr>
      <vt:lpstr>FACTORES GENÉTICOS - PADRE</vt:lpstr>
      <vt:lpstr>FACTORES GENÉTICOS - PADRE</vt:lpstr>
      <vt:lpstr>CRECIMIENTO COMPENSATORIO</vt:lpstr>
      <vt:lpstr>CRECIMIENTO COMPENSATORIO</vt:lpstr>
      <vt:lpstr>CRECIMIENTO COMPENSATORIO</vt:lpstr>
      <vt:lpstr>CRECIMIENTO COMPENSATORIO</vt:lpstr>
      <vt:lpstr>CRECIMIENTO COMPENSATORIO</vt:lpstr>
      <vt:lpstr>CANAL</vt:lpstr>
      <vt:lpstr>FACTORES QUE AFECTAN LA CALIDAD DE LA CANAL</vt:lpstr>
      <vt:lpstr>CANALES BOVINAS</vt:lpstr>
      <vt:lpstr>CANALES OVINAS</vt:lpstr>
      <vt:lpstr>ESTUDIO DEL CRECIMIENTO</vt:lpstr>
      <vt:lpstr>ESTUDIO DEL CRECIMIENTO</vt:lpstr>
      <vt:lpstr>ESTUDIO DEL CRECIMIENTO</vt:lpstr>
      <vt:lpstr>IMPORTANCIA DEL ESTUDIO DEL CRECIMIENTO</vt:lpstr>
      <vt:lpstr>CRECIMIENTO EN GANADERIA DE LECHE</vt:lpstr>
      <vt:lpstr>CRECIMIENTO EN GANADERIA DE LECHE</vt:lpstr>
      <vt:lpstr>CRECIMIENTO EN GANADERIA DE LECHE</vt:lpstr>
      <vt:lpstr>EFECTO DEL CRECIMIENTO SOBRE LA PRODUCCION ANIMAL</vt:lpstr>
      <vt:lpstr>MANIPULACION DEL CRECIMIENTO</vt:lpstr>
      <vt:lpstr>MANIPULACION DEL CRECIMIENTO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Producción de carne con rumiantes</dc:title>
  <dc:creator>Carolina Duque</dc:creator>
  <cp:lastModifiedBy>Carolina Duque</cp:lastModifiedBy>
  <cp:revision>102</cp:revision>
  <dcterms:created xsi:type="dcterms:W3CDTF">2011-03-31T15:07:32Z</dcterms:created>
  <dcterms:modified xsi:type="dcterms:W3CDTF">2011-05-23T19:47:45Z</dcterms:modified>
</cp:coreProperties>
</file>